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21"/>
  </p:notesMasterIdLst>
  <p:sldIdLst>
    <p:sldId id="264" r:id="rId5"/>
    <p:sldId id="259" r:id="rId6"/>
    <p:sldId id="266" r:id="rId7"/>
    <p:sldId id="265" r:id="rId8"/>
    <p:sldId id="268" r:id="rId9"/>
    <p:sldId id="270" r:id="rId10"/>
    <p:sldId id="269" r:id="rId11"/>
    <p:sldId id="273" r:id="rId12"/>
    <p:sldId id="271" r:id="rId13"/>
    <p:sldId id="274" r:id="rId14"/>
    <p:sldId id="260" r:id="rId15"/>
    <p:sldId id="272" r:id="rId16"/>
    <p:sldId id="279" r:id="rId17"/>
    <p:sldId id="276" r:id="rId18"/>
    <p:sldId id="275"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9C70"/>
    <a:srgbClr val="FA76BE"/>
    <a:srgbClr val="D1098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9" autoAdjust="0"/>
    <p:restoredTop sz="94648" autoAdjust="0"/>
  </p:normalViewPr>
  <p:slideViewPr>
    <p:cSldViewPr snapToGrid="0">
      <p:cViewPr varScale="1">
        <p:scale>
          <a:sx n="85" d="100"/>
          <a:sy n="85" d="100"/>
        </p:scale>
        <p:origin x="614"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5605D28D-2CE6-4513-8566-952984E21E14}">
      <dgm:prSet phldrT="[Text]"/>
      <dgm:spPr/>
      <dgm:t>
        <a:bodyPr/>
        <a:lstStyle/>
        <a:p>
          <a:pPr>
            <a:lnSpc>
              <a:spcPct val="100000"/>
            </a:lnSpc>
          </a:pPr>
          <a:r>
            <a:rPr lang="en-US" dirty="0" err="1"/>
            <a:t>Langage</a:t>
          </a:r>
          <a:r>
            <a:rPr lang="en-US" dirty="0"/>
            <a:t> de </a:t>
          </a:r>
          <a:r>
            <a:rPr lang="en-US" dirty="0" err="1"/>
            <a:t>programmation</a:t>
          </a:r>
          <a:endParaRPr lang="en-US" dirty="0"/>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Types de </a:t>
          </a:r>
          <a:r>
            <a:rPr lang="en-US" dirty="0" err="1"/>
            <a:t>systèmes</a:t>
          </a:r>
          <a:r>
            <a:rPr lang="en-US" dirty="0"/>
            <a:t> de </a:t>
          </a:r>
          <a:r>
            <a:rPr lang="en-US" dirty="0" err="1"/>
            <a:t>recommandation</a:t>
          </a:r>
          <a:r>
            <a:rPr lang="en-US" dirty="0"/>
            <a:t> </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0BEF68B8-1228-47BB-83B5-7B9CD1E3F84E}">
      <dgm:prSet phldrT="[Text]"/>
      <dgm:spPr/>
      <dgm:t>
        <a:bodyPr/>
        <a:lstStyle/>
        <a:p>
          <a:pPr>
            <a:lnSpc>
              <a:spcPct val="100000"/>
            </a:lnSpc>
          </a:pPr>
          <a:r>
            <a:rPr lang="fr-FR" b="1" dirty="0"/>
            <a:t>Pourquoi le content-</a:t>
          </a:r>
          <a:r>
            <a:rPr lang="fr-FR" b="1" dirty="0" err="1"/>
            <a:t>based</a:t>
          </a:r>
          <a:r>
            <a:rPr lang="fr-FR" b="1" dirty="0"/>
            <a:t> </a:t>
          </a:r>
          <a:r>
            <a:rPr lang="fr-FR" b="1" dirty="0" err="1"/>
            <a:t>recommender</a:t>
          </a:r>
          <a:r>
            <a:rPr lang="fr-FR" b="1" dirty="0"/>
            <a:t> system ?</a:t>
          </a:r>
          <a:endParaRPr lang="en-US" dirty="0"/>
        </a:p>
      </dgm:t>
    </dgm:pt>
    <dgm:pt modelId="{FD949706-EDCC-4ADC-8EDF-8EDA49C92325}" type="sibTrans" cxnId="{EDEF4F82-1237-4639-A0F7-385C1897CE66}">
      <dgm:prSet/>
      <dgm:spPr/>
      <dgm:t>
        <a:bodyPr/>
        <a:lstStyle/>
        <a:p>
          <a:endParaRPr lang="en-US"/>
        </a:p>
      </dgm:t>
    </dgm:pt>
    <dgm:pt modelId="{ED3A4BC2-B75A-4952-A38B-A42B5995DF05}" type="parTrans" cxnId="{EDEF4F82-1237-4639-A0F7-385C1897CE66}">
      <dgm:prSet/>
      <dgm:spPr/>
      <dgm:t>
        <a:bodyPr/>
        <a:lstStyle/>
        <a:p>
          <a:endParaRPr lang="en-US"/>
        </a:p>
      </dgm:t>
    </dgm:pt>
    <dgm:pt modelId="{74340B18-A8E7-40D8-AD7A-C856DB446207}">
      <dgm:prSet phldrT="[Text]"/>
      <dgm:spPr/>
      <dgm:t>
        <a:bodyPr/>
        <a:lstStyle/>
        <a:p>
          <a:pPr>
            <a:lnSpc>
              <a:spcPct val="100000"/>
            </a:lnSpc>
          </a:pPr>
          <a:r>
            <a:rPr lang="en-US" dirty="0"/>
            <a:t>Collection des </a:t>
          </a:r>
          <a:r>
            <a:rPr lang="en-US" dirty="0" err="1"/>
            <a:t>données</a:t>
          </a:r>
          <a:endParaRPr lang="en-US" dirty="0"/>
        </a:p>
      </dgm:t>
    </dgm:pt>
    <dgm:pt modelId="{FE279309-C17B-4402-97B2-154CD7157620}" type="parTrans" cxnId="{9E38AFD0-F4E5-4CD0-9C8D-9CBEFAF82241}">
      <dgm:prSet/>
      <dgm:spPr/>
      <dgm:t>
        <a:bodyPr/>
        <a:lstStyle/>
        <a:p>
          <a:endParaRPr lang="fr-FR"/>
        </a:p>
      </dgm:t>
    </dgm:pt>
    <dgm:pt modelId="{7EE4A57C-E6BB-48BB-B568-EC2544DEF9A6}" type="sibTrans" cxnId="{9E38AFD0-F4E5-4CD0-9C8D-9CBEFAF82241}">
      <dgm:prSet/>
      <dgm:spPr/>
      <dgm:t>
        <a:bodyPr/>
        <a:lstStyle/>
        <a:p>
          <a:endParaRPr lang="fr-FR"/>
        </a:p>
      </dgm:t>
    </dgm:pt>
    <dgm:pt modelId="{C6393BC8-D8DB-49ED-BE03-EBE91237B10B}">
      <dgm:prSet phldrT="[Text]"/>
      <dgm:spPr/>
      <dgm:t>
        <a:bodyPr/>
        <a:lstStyle/>
        <a:p>
          <a:pPr>
            <a:lnSpc>
              <a:spcPct val="100000"/>
            </a:lnSpc>
          </a:pPr>
          <a:r>
            <a:rPr lang="en-US" dirty="0"/>
            <a:t>Data-set</a:t>
          </a:r>
        </a:p>
      </dgm:t>
    </dgm:pt>
    <dgm:pt modelId="{CAAD86F8-5242-4F4E-BA1F-C3B14F5650C2}" type="parTrans" cxnId="{B96976CA-0312-4244-8919-D74EBF18B887}">
      <dgm:prSet/>
      <dgm:spPr/>
      <dgm:t>
        <a:bodyPr/>
        <a:lstStyle/>
        <a:p>
          <a:endParaRPr lang="fr-FR"/>
        </a:p>
      </dgm:t>
    </dgm:pt>
    <dgm:pt modelId="{F84985A6-E184-4E85-B768-3BA1D7D4589B}" type="sibTrans" cxnId="{B96976CA-0312-4244-8919-D74EBF18B887}">
      <dgm:prSet/>
      <dgm:spPr/>
      <dgm:t>
        <a:bodyPr/>
        <a:lstStyle/>
        <a:p>
          <a:endParaRPr lang="fr-FR"/>
        </a:p>
      </dgm:t>
    </dgm:pt>
    <dgm:pt modelId="{B812F377-FC88-4D78-834A-44A9C942B1D8}">
      <dgm:prSet phldrT="[Text]"/>
      <dgm:spPr/>
      <dgm:t>
        <a:bodyPr/>
        <a:lstStyle/>
        <a:p>
          <a:pPr>
            <a:lnSpc>
              <a:spcPct val="100000"/>
            </a:lnSpc>
          </a:pPr>
          <a:r>
            <a:rPr lang="en-US" dirty="0"/>
            <a:t>Le Code</a:t>
          </a:r>
        </a:p>
      </dgm:t>
    </dgm:pt>
    <dgm:pt modelId="{A772F30F-7650-4771-ABEE-8CB42CBE107C}" type="parTrans" cxnId="{174E9545-0AC6-4F8C-BF89-29D43E0E6966}">
      <dgm:prSet/>
      <dgm:spPr/>
      <dgm:t>
        <a:bodyPr/>
        <a:lstStyle/>
        <a:p>
          <a:endParaRPr lang="fr-FR"/>
        </a:p>
      </dgm:t>
    </dgm:pt>
    <dgm:pt modelId="{325D5152-60C3-44C3-B24D-22F23C6E397E}" type="sibTrans" cxnId="{174E9545-0AC6-4F8C-BF89-29D43E0E6966}">
      <dgm:prSet/>
      <dgm:spPr/>
      <dgm:t>
        <a:bodyPr/>
        <a:lstStyle/>
        <a:p>
          <a:endParaRPr lang="fr-FR"/>
        </a:p>
      </dgm:t>
    </dgm:pt>
    <dgm:pt modelId="{A395DD8D-7C73-4780-A452-2B2AA3CB6E52}">
      <dgm:prSet phldrT="[Text]"/>
      <dgm:spPr/>
      <dgm:t>
        <a:bodyPr/>
        <a:lstStyle/>
        <a:p>
          <a:pPr>
            <a:lnSpc>
              <a:spcPct val="100000"/>
            </a:lnSpc>
          </a:pPr>
          <a:r>
            <a:rPr lang="en-US" dirty="0"/>
            <a:t>Le </a:t>
          </a:r>
          <a:r>
            <a:rPr lang="en-US" dirty="0" err="1"/>
            <a:t>résultat</a:t>
          </a:r>
          <a:endParaRPr lang="en-US" dirty="0"/>
        </a:p>
      </dgm:t>
    </dgm:pt>
    <dgm:pt modelId="{7A3D3FA6-3E1A-4568-9067-0714E42FEDDB}" type="parTrans" cxnId="{D993470E-B227-4B58-9B89-635E3902477B}">
      <dgm:prSet/>
      <dgm:spPr/>
      <dgm:t>
        <a:bodyPr/>
        <a:lstStyle/>
        <a:p>
          <a:endParaRPr lang="fr-FR"/>
        </a:p>
      </dgm:t>
    </dgm:pt>
    <dgm:pt modelId="{4B131A1E-ED17-4A55-B94A-B104B7830C96}" type="sibTrans" cxnId="{D993470E-B227-4B58-9B89-635E3902477B}">
      <dgm:prSet/>
      <dgm:spPr/>
      <dgm:t>
        <a:bodyPr/>
        <a:lstStyle/>
        <a:p>
          <a:endParaRPr lang="fr-FR"/>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7"/>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7"/>
      <dgm:spPr/>
    </dgm:pt>
    <dgm:pt modelId="{429CABD1-4116-474B-81BF-735E2CA9DD00}" type="pres">
      <dgm:prSet presAssocID="{7E5AA53B-3EEE-4DE4-BB81-9044890C2946}" presName="dstNode" presStyleLbl="node1" presStyleIdx="0" presStyleCnt="7"/>
      <dgm:spPr/>
    </dgm:pt>
    <dgm:pt modelId="{58319267-C71E-43C9-94E1-827D0616C7A7}" type="pres">
      <dgm:prSet presAssocID="{6750AC01-D39D-4F3A-9DC8-2A211EE986A2}" presName="text_1" presStyleLbl="node1" presStyleIdx="0" presStyleCnt="7">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7"/>
      <dgm:spPr/>
    </dgm:pt>
    <dgm:pt modelId="{95DE6538-27BD-44AF-A1A8-CA8F6B10FDD2}" type="pres">
      <dgm:prSet presAssocID="{0BEF68B8-1228-47BB-83B5-7B9CD1E3F84E}" presName="text_2" presStyleLbl="node1" presStyleIdx="1" presStyleCnt="7">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7"/>
      <dgm:spPr/>
    </dgm:pt>
    <dgm:pt modelId="{E131CE4A-9776-44F4-BC03-867682E21374}" type="pres">
      <dgm:prSet presAssocID="{5605D28D-2CE6-4513-8566-952984E21E14}" presName="text_3" presStyleLbl="node1" presStyleIdx="2" presStyleCnt="7">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7"/>
      <dgm:spPr/>
    </dgm:pt>
    <dgm:pt modelId="{8537BE46-5C52-476B-A732-FC04ECBFD91D}" type="pres">
      <dgm:prSet presAssocID="{74340B18-A8E7-40D8-AD7A-C856DB446207}" presName="text_4" presStyleLbl="node1" presStyleIdx="3" presStyleCnt="7">
        <dgm:presLayoutVars>
          <dgm:bulletEnabled val="1"/>
        </dgm:presLayoutVars>
      </dgm:prSet>
      <dgm:spPr/>
    </dgm:pt>
    <dgm:pt modelId="{7844FCF0-34ED-4FFB-BB55-DD12C5C0336C}" type="pres">
      <dgm:prSet presAssocID="{74340B18-A8E7-40D8-AD7A-C856DB446207}" presName="accent_4" presStyleCnt="0"/>
      <dgm:spPr/>
    </dgm:pt>
    <dgm:pt modelId="{801A0F26-FF51-40DC-9184-673970E2C984}" type="pres">
      <dgm:prSet presAssocID="{74340B18-A8E7-40D8-AD7A-C856DB446207}" presName="accentRepeatNode" presStyleLbl="solidFgAcc1" presStyleIdx="3" presStyleCnt="7"/>
      <dgm:spPr/>
    </dgm:pt>
    <dgm:pt modelId="{4573B251-18BF-419F-946C-3763A1E7A6A1}" type="pres">
      <dgm:prSet presAssocID="{C6393BC8-D8DB-49ED-BE03-EBE91237B10B}" presName="text_5" presStyleLbl="node1" presStyleIdx="4" presStyleCnt="7">
        <dgm:presLayoutVars>
          <dgm:bulletEnabled val="1"/>
        </dgm:presLayoutVars>
      </dgm:prSet>
      <dgm:spPr/>
    </dgm:pt>
    <dgm:pt modelId="{22C71EB5-F94B-4F4C-9411-551BD5C00342}" type="pres">
      <dgm:prSet presAssocID="{C6393BC8-D8DB-49ED-BE03-EBE91237B10B}" presName="accent_5" presStyleCnt="0"/>
      <dgm:spPr/>
    </dgm:pt>
    <dgm:pt modelId="{B68D75EA-07AF-4C36-B906-52AE2BB0CDB4}" type="pres">
      <dgm:prSet presAssocID="{C6393BC8-D8DB-49ED-BE03-EBE91237B10B}" presName="accentRepeatNode" presStyleLbl="solidFgAcc1" presStyleIdx="4" presStyleCnt="7"/>
      <dgm:spPr/>
    </dgm:pt>
    <dgm:pt modelId="{71824461-0BF9-45EA-8434-F41FD53EFA93}" type="pres">
      <dgm:prSet presAssocID="{B812F377-FC88-4D78-834A-44A9C942B1D8}" presName="text_6" presStyleLbl="node1" presStyleIdx="5" presStyleCnt="7">
        <dgm:presLayoutVars>
          <dgm:bulletEnabled val="1"/>
        </dgm:presLayoutVars>
      </dgm:prSet>
      <dgm:spPr/>
    </dgm:pt>
    <dgm:pt modelId="{1E90752F-4855-47DB-8DEC-52F3AEA2C70A}" type="pres">
      <dgm:prSet presAssocID="{B812F377-FC88-4D78-834A-44A9C942B1D8}" presName="accent_6" presStyleCnt="0"/>
      <dgm:spPr/>
    </dgm:pt>
    <dgm:pt modelId="{510E2BA0-AA7F-4BA7-855B-0112B130B260}" type="pres">
      <dgm:prSet presAssocID="{B812F377-FC88-4D78-834A-44A9C942B1D8}" presName="accentRepeatNode" presStyleLbl="solidFgAcc1" presStyleIdx="5" presStyleCnt="7"/>
      <dgm:spPr/>
    </dgm:pt>
    <dgm:pt modelId="{6705BE21-EACC-4F0C-9090-ED71B288EBA2}" type="pres">
      <dgm:prSet presAssocID="{A395DD8D-7C73-4780-A452-2B2AA3CB6E52}" presName="text_7" presStyleLbl="node1" presStyleIdx="6" presStyleCnt="7">
        <dgm:presLayoutVars>
          <dgm:bulletEnabled val="1"/>
        </dgm:presLayoutVars>
      </dgm:prSet>
      <dgm:spPr/>
    </dgm:pt>
    <dgm:pt modelId="{FAFBBFF5-3497-4970-8BAF-D8AD72C1AEA9}" type="pres">
      <dgm:prSet presAssocID="{A395DD8D-7C73-4780-A452-2B2AA3CB6E52}" presName="accent_7" presStyleCnt="0"/>
      <dgm:spPr/>
    </dgm:pt>
    <dgm:pt modelId="{DF46052C-1AB7-4081-B2EC-B48544334E6A}" type="pres">
      <dgm:prSet presAssocID="{A395DD8D-7C73-4780-A452-2B2AA3CB6E52}" presName="accentRepeatNode" presStyleLbl="solidFgAcc1" presStyleIdx="6" presStyleCnt="7"/>
      <dgm:spPr/>
    </dgm:pt>
  </dgm:ptLst>
  <dgm:cxnLst>
    <dgm:cxn modelId="{D993470E-B227-4B58-9B89-635E3902477B}" srcId="{7E5AA53B-3EEE-4DE4-BB81-9044890C2946}" destId="{A395DD8D-7C73-4780-A452-2B2AA3CB6E52}" srcOrd="6" destOrd="0" parTransId="{7A3D3FA6-3E1A-4568-9067-0714E42FEDDB}" sibTransId="{4B131A1E-ED17-4A55-B94A-B104B7830C96}"/>
    <dgm:cxn modelId="{A11E3B12-1828-45A7-86C3-BB85832DF84D}" type="presOf" srcId="{CA077D98-8478-47EA-B6A9-99ACE60C64D4}" destId="{D79B43FC-100B-4A0D-A4D5-0D2D04B99064}" srcOrd="0" destOrd="0" presId="urn:microsoft.com/office/officeart/2008/layout/VerticalCurvedList"/>
    <dgm:cxn modelId="{03961F31-E766-4610-A49B-5C3F13BE0843}" type="presOf" srcId="{74340B18-A8E7-40D8-AD7A-C856DB446207}" destId="{8537BE46-5C52-476B-A732-FC04ECBFD91D}" srcOrd="0" destOrd="0" presId="urn:microsoft.com/office/officeart/2008/layout/VerticalCurvedList"/>
    <dgm:cxn modelId="{B8A14531-13E7-47ED-89EC-6DED2176690C}" type="presOf" srcId="{C6393BC8-D8DB-49ED-BE03-EBE91237B10B}" destId="{4573B251-18BF-419F-946C-3763A1E7A6A1}"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174E9545-0AC6-4F8C-BF89-29D43E0E6966}" srcId="{7E5AA53B-3EEE-4DE4-BB81-9044890C2946}" destId="{B812F377-FC88-4D78-834A-44A9C942B1D8}" srcOrd="5" destOrd="0" parTransId="{A772F30F-7650-4771-ABEE-8CB42CBE107C}" sibTransId="{325D5152-60C3-44C3-B24D-22F23C6E397E}"/>
    <dgm:cxn modelId="{B79EC86D-9642-48E9-AAB4-292AE572FE49}" type="presOf" srcId="{A395DD8D-7C73-4780-A452-2B2AA3CB6E52}" destId="{6705BE21-EACC-4F0C-9090-ED71B288EBA2}"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B97448C2-EBC7-4CDC-89FE-76AB821BD3F7}" type="presOf" srcId="{B812F377-FC88-4D78-834A-44A9C942B1D8}" destId="{71824461-0BF9-45EA-8434-F41FD53EFA93}" srcOrd="0" destOrd="0" presId="urn:microsoft.com/office/officeart/2008/layout/VerticalCurvedList"/>
    <dgm:cxn modelId="{B96976CA-0312-4244-8919-D74EBF18B887}" srcId="{7E5AA53B-3EEE-4DE4-BB81-9044890C2946}" destId="{C6393BC8-D8DB-49ED-BE03-EBE91237B10B}" srcOrd="4" destOrd="0" parTransId="{CAAD86F8-5242-4F4E-BA1F-C3B14F5650C2}" sibTransId="{F84985A6-E184-4E85-B768-3BA1D7D4589B}"/>
    <dgm:cxn modelId="{9E38AFD0-F4E5-4CD0-9C8D-9CBEFAF82241}" srcId="{7E5AA53B-3EEE-4DE4-BB81-9044890C2946}" destId="{74340B18-A8E7-40D8-AD7A-C856DB446207}" srcOrd="3" destOrd="0" parTransId="{FE279309-C17B-4402-97B2-154CD7157620}" sibTransId="{7EE4A57C-E6BB-48BB-B568-EC2544DEF9A6}"/>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2A368BFA-F923-443B-A5FF-77D1626736F2}" type="presParOf" srcId="{90561C55-3C6E-4D53-85E1-2C50BCDDA392}" destId="{8537BE46-5C52-476B-A732-FC04ECBFD91D}" srcOrd="7" destOrd="0" presId="urn:microsoft.com/office/officeart/2008/layout/VerticalCurvedList"/>
    <dgm:cxn modelId="{2020F264-1AA8-4546-A934-C6CF16C19A32}" type="presParOf" srcId="{90561C55-3C6E-4D53-85E1-2C50BCDDA392}" destId="{7844FCF0-34ED-4FFB-BB55-DD12C5C0336C}" srcOrd="8" destOrd="0" presId="urn:microsoft.com/office/officeart/2008/layout/VerticalCurvedList"/>
    <dgm:cxn modelId="{CAF9BA0C-0DC2-4C5E-B716-8796DBCF08D1}" type="presParOf" srcId="{7844FCF0-34ED-4FFB-BB55-DD12C5C0336C}" destId="{801A0F26-FF51-40DC-9184-673970E2C984}" srcOrd="0" destOrd="0" presId="urn:microsoft.com/office/officeart/2008/layout/VerticalCurvedList"/>
    <dgm:cxn modelId="{3B4D0D17-0D58-4FB4-8F84-E82D678869DB}" type="presParOf" srcId="{90561C55-3C6E-4D53-85E1-2C50BCDDA392}" destId="{4573B251-18BF-419F-946C-3763A1E7A6A1}" srcOrd="9" destOrd="0" presId="urn:microsoft.com/office/officeart/2008/layout/VerticalCurvedList"/>
    <dgm:cxn modelId="{A4306B8C-9B06-4B5E-BDAC-6D886A3E8248}" type="presParOf" srcId="{90561C55-3C6E-4D53-85E1-2C50BCDDA392}" destId="{22C71EB5-F94B-4F4C-9411-551BD5C00342}" srcOrd="10" destOrd="0" presId="urn:microsoft.com/office/officeart/2008/layout/VerticalCurvedList"/>
    <dgm:cxn modelId="{0AA4BCB3-8433-4583-899F-DB4CC872F195}" type="presParOf" srcId="{22C71EB5-F94B-4F4C-9411-551BD5C00342}" destId="{B68D75EA-07AF-4C36-B906-52AE2BB0CDB4}" srcOrd="0" destOrd="0" presId="urn:microsoft.com/office/officeart/2008/layout/VerticalCurvedList"/>
    <dgm:cxn modelId="{87293E32-A734-4E0F-9202-204E3B5CF67C}" type="presParOf" srcId="{90561C55-3C6E-4D53-85E1-2C50BCDDA392}" destId="{71824461-0BF9-45EA-8434-F41FD53EFA93}" srcOrd="11" destOrd="0" presId="urn:microsoft.com/office/officeart/2008/layout/VerticalCurvedList"/>
    <dgm:cxn modelId="{6EADF418-F9AE-44C9-8000-2AB0FF36B175}" type="presParOf" srcId="{90561C55-3C6E-4D53-85E1-2C50BCDDA392}" destId="{1E90752F-4855-47DB-8DEC-52F3AEA2C70A}" srcOrd="12" destOrd="0" presId="urn:microsoft.com/office/officeart/2008/layout/VerticalCurvedList"/>
    <dgm:cxn modelId="{BEAF1237-6252-4654-9376-5A85FB347AA2}" type="presParOf" srcId="{1E90752F-4855-47DB-8DEC-52F3AEA2C70A}" destId="{510E2BA0-AA7F-4BA7-855B-0112B130B260}" srcOrd="0" destOrd="0" presId="urn:microsoft.com/office/officeart/2008/layout/VerticalCurvedList"/>
    <dgm:cxn modelId="{5145F233-3442-4B82-AE8C-C73EF48DEC87}" type="presParOf" srcId="{90561C55-3C6E-4D53-85E1-2C50BCDDA392}" destId="{6705BE21-EACC-4F0C-9090-ED71B288EBA2}" srcOrd="13" destOrd="0" presId="urn:microsoft.com/office/officeart/2008/layout/VerticalCurvedList"/>
    <dgm:cxn modelId="{CDED5F43-0947-4C3B-9E65-15231AE60DAA}" type="presParOf" srcId="{90561C55-3C6E-4D53-85E1-2C50BCDDA392}" destId="{FAFBBFF5-3497-4970-8BAF-D8AD72C1AEA9}" srcOrd="14" destOrd="0" presId="urn:microsoft.com/office/officeart/2008/layout/VerticalCurvedList"/>
    <dgm:cxn modelId="{C4266BE0-D948-4E15-8CE2-2BD098AF18CC}" type="presParOf" srcId="{FAFBBFF5-3497-4970-8BAF-D8AD72C1AEA9}" destId="{DF46052C-1AB7-4081-B2EC-B48544334E6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250300" y="162016"/>
          <a:ext cx="6556659"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Types de </a:t>
          </a:r>
          <a:r>
            <a:rPr lang="en-US" sz="1600" kern="1200" dirty="0" err="1"/>
            <a:t>systèmes</a:t>
          </a:r>
          <a:r>
            <a:rPr lang="en-US" sz="1600" kern="1200" dirty="0"/>
            <a:t> de </a:t>
          </a:r>
          <a:r>
            <a:rPr lang="en-US" sz="1600" kern="1200" dirty="0" err="1"/>
            <a:t>recommandation</a:t>
          </a:r>
          <a:r>
            <a:rPr lang="en-US" sz="1600" kern="1200" dirty="0"/>
            <a:t> </a:t>
          </a:r>
        </a:p>
      </dsp:txBody>
      <dsp:txXfrm>
        <a:off x="250300" y="162016"/>
        <a:ext cx="6556659" cy="323890"/>
      </dsp:txXfrm>
    </dsp:sp>
    <dsp:sp modelId="{07CB3071-D555-47DA-A36A-69EB91531FD8}">
      <dsp:nvSpPr>
        <dsp:cNvPr id="0" name=""/>
        <dsp:cNvSpPr/>
      </dsp:nvSpPr>
      <dsp:spPr>
        <a:xfrm>
          <a:off x="47868" y="121530"/>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543612" y="648137"/>
          <a:ext cx="6263347"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100000"/>
            </a:lnSpc>
            <a:spcBef>
              <a:spcPct val="0"/>
            </a:spcBef>
            <a:spcAft>
              <a:spcPct val="35000"/>
            </a:spcAft>
            <a:buNone/>
          </a:pPr>
          <a:r>
            <a:rPr lang="fr-FR" sz="1600" b="1" kern="1200" dirty="0"/>
            <a:t>Pourquoi le content-</a:t>
          </a:r>
          <a:r>
            <a:rPr lang="fr-FR" sz="1600" b="1" kern="1200" dirty="0" err="1"/>
            <a:t>based</a:t>
          </a:r>
          <a:r>
            <a:rPr lang="fr-FR" sz="1600" b="1" kern="1200" dirty="0"/>
            <a:t> </a:t>
          </a:r>
          <a:r>
            <a:rPr lang="fr-FR" sz="1600" b="1" kern="1200" dirty="0" err="1"/>
            <a:t>recommender</a:t>
          </a:r>
          <a:r>
            <a:rPr lang="fr-FR" sz="1600" b="1" kern="1200" dirty="0"/>
            <a:t> system ?</a:t>
          </a:r>
          <a:endParaRPr lang="en-US" sz="1600" kern="1200" dirty="0"/>
        </a:p>
      </dsp:txBody>
      <dsp:txXfrm>
        <a:off x="543612" y="648137"/>
        <a:ext cx="6263347" cy="323890"/>
      </dsp:txXfrm>
    </dsp:sp>
    <dsp:sp modelId="{3F8116AC-FAC3-4E95-9865-93CCFEB191B9}">
      <dsp:nvSpPr>
        <dsp:cNvPr id="0" name=""/>
        <dsp:cNvSpPr/>
      </dsp:nvSpPr>
      <dsp:spPr>
        <a:xfrm>
          <a:off x="341180" y="607651"/>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04345" y="1133902"/>
          <a:ext cx="6102613"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err="1"/>
            <a:t>Langage</a:t>
          </a:r>
          <a:r>
            <a:rPr lang="en-US" sz="1600" kern="1200" dirty="0"/>
            <a:t> de </a:t>
          </a:r>
          <a:r>
            <a:rPr lang="en-US" sz="1600" kern="1200" dirty="0" err="1"/>
            <a:t>programmation</a:t>
          </a:r>
          <a:endParaRPr lang="en-US" sz="1600" kern="1200" dirty="0"/>
        </a:p>
      </dsp:txBody>
      <dsp:txXfrm>
        <a:off x="704345" y="1133902"/>
        <a:ext cx="6102613" cy="323890"/>
      </dsp:txXfrm>
    </dsp:sp>
    <dsp:sp modelId="{A965097E-32F1-4AB8-8C4E-2814A7596B2F}">
      <dsp:nvSpPr>
        <dsp:cNvPr id="0" name=""/>
        <dsp:cNvSpPr/>
      </dsp:nvSpPr>
      <dsp:spPr>
        <a:xfrm>
          <a:off x="501914" y="1093416"/>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537BE46-5C52-476B-A732-FC04ECBFD91D}">
      <dsp:nvSpPr>
        <dsp:cNvPr id="0" name=""/>
        <dsp:cNvSpPr/>
      </dsp:nvSpPr>
      <dsp:spPr>
        <a:xfrm>
          <a:off x="755666" y="1620023"/>
          <a:ext cx="6051292"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Collection des </a:t>
          </a:r>
          <a:r>
            <a:rPr lang="en-US" sz="1600" kern="1200" dirty="0" err="1"/>
            <a:t>données</a:t>
          </a:r>
          <a:endParaRPr lang="en-US" sz="1600" kern="1200" dirty="0"/>
        </a:p>
      </dsp:txBody>
      <dsp:txXfrm>
        <a:off x="755666" y="1620023"/>
        <a:ext cx="6051292" cy="323890"/>
      </dsp:txXfrm>
    </dsp:sp>
    <dsp:sp modelId="{801A0F26-FF51-40DC-9184-673970E2C984}">
      <dsp:nvSpPr>
        <dsp:cNvPr id="0" name=""/>
        <dsp:cNvSpPr/>
      </dsp:nvSpPr>
      <dsp:spPr>
        <a:xfrm>
          <a:off x="553234" y="1579537"/>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573B251-18BF-419F-946C-3763A1E7A6A1}">
      <dsp:nvSpPr>
        <dsp:cNvPr id="0" name=""/>
        <dsp:cNvSpPr/>
      </dsp:nvSpPr>
      <dsp:spPr>
        <a:xfrm>
          <a:off x="704345" y="2106144"/>
          <a:ext cx="6102613"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Data-set</a:t>
          </a:r>
        </a:p>
      </dsp:txBody>
      <dsp:txXfrm>
        <a:off x="704345" y="2106144"/>
        <a:ext cx="6102613" cy="323890"/>
      </dsp:txXfrm>
    </dsp:sp>
    <dsp:sp modelId="{B68D75EA-07AF-4C36-B906-52AE2BB0CDB4}">
      <dsp:nvSpPr>
        <dsp:cNvPr id="0" name=""/>
        <dsp:cNvSpPr/>
      </dsp:nvSpPr>
      <dsp:spPr>
        <a:xfrm>
          <a:off x="501914" y="2065658"/>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1824461-0BF9-45EA-8434-F41FD53EFA93}">
      <dsp:nvSpPr>
        <dsp:cNvPr id="0" name=""/>
        <dsp:cNvSpPr/>
      </dsp:nvSpPr>
      <dsp:spPr>
        <a:xfrm>
          <a:off x="543612" y="2591909"/>
          <a:ext cx="6263347"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Le Code</a:t>
          </a:r>
        </a:p>
      </dsp:txBody>
      <dsp:txXfrm>
        <a:off x="543612" y="2591909"/>
        <a:ext cx="6263347" cy="323890"/>
      </dsp:txXfrm>
    </dsp:sp>
    <dsp:sp modelId="{510E2BA0-AA7F-4BA7-855B-0112B130B260}">
      <dsp:nvSpPr>
        <dsp:cNvPr id="0" name=""/>
        <dsp:cNvSpPr/>
      </dsp:nvSpPr>
      <dsp:spPr>
        <a:xfrm>
          <a:off x="341180" y="2551423"/>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705BE21-EACC-4F0C-9090-ED71B288EBA2}">
      <dsp:nvSpPr>
        <dsp:cNvPr id="0" name=""/>
        <dsp:cNvSpPr/>
      </dsp:nvSpPr>
      <dsp:spPr>
        <a:xfrm>
          <a:off x="250300" y="3078030"/>
          <a:ext cx="6556659"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Le </a:t>
          </a:r>
          <a:r>
            <a:rPr lang="en-US" sz="1600" kern="1200" dirty="0" err="1"/>
            <a:t>résultat</a:t>
          </a:r>
          <a:endParaRPr lang="en-US" sz="1600" kern="1200" dirty="0"/>
        </a:p>
      </dsp:txBody>
      <dsp:txXfrm>
        <a:off x="250300" y="3078030"/>
        <a:ext cx="6556659" cy="323890"/>
      </dsp:txXfrm>
    </dsp:sp>
    <dsp:sp modelId="{DF46052C-1AB7-4081-B2EC-B48544334E6A}">
      <dsp:nvSpPr>
        <dsp:cNvPr id="0" name=""/>
        <dsp:cNvSpPr/>
      </dsp:nvSpPr>
      <dsp:spPr>
        <a:xfrm>
          <a:off x="47868" y="3037544"/>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6E1CBC-96AD-4BAF-B5EA-BC907FD3174A}" type="datetimeFigureOut">
              <a:rPr lang="fr-FR" smtClean="0"/>
              <a:t>23/04/2019</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DAEF2A-4E14-494F-BE9A-A6DAA51D27F7}" type="slidenum">
              <a:rPr lang="fr-FR" smtClean="0"/>
              <a:t>‹#›</a:t>
            </a:fld>
            <a:endParaRPr lang="fr-FR"/>
          </a:p>
        </p:txBody>
      </p:sp>
    </p:spTree>
    <p:extLst>
      <p:ext uri="{BB962C8B-B14F-4D97-AF65-F5344CB8AC3E}">
        <p14:creationId xmlns:p14="http://schemas.microsoft.com/office/powerpoint/2010/main" val="612448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4/23/2019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4/23/2019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383741131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6 x Content Block with Ic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45350A6A-6F84-47F4-AE00-8295D96D08C8}"/>
              </a:ext>
            </a:extLst>
          </p:cNvPr>
          <p:cNvSpPr/>
          <p:nvPr userDrawn="1"/>
        </p:nvSpPr>
        <p:spPr>
          <a:xfrm rot="5400000">
            <a:off x="8677500" y="3343500"/>
            <a:ext cx="3429000" cy="3600000"/>
          </a:xfrm>
          <a:custGeom>
            <a:avLst/>
            <a:gdLst>
              <a:gd name="connsiteX0" fmla="*/ 0 w 3429000"/>
              <a:gd name="connsiteY0" fmla="*/ 180000 h 3600000"/>
              <a:gd name="connsiteX1" fmla="*/ 0 w 3429000"/>
              <a:gd name="connsiteY1" fmla="*/ 0 h 3600000"/>
              <a:gd name="connsiteX2" fmla="*/ 3249000 w 3429000"/>
              <a:gd name="connsiteY2" fmla="*/ 0 h 3600000"/>
              <a:gd name="connsiteX3" fmla="*/ 3429000 w 3429000"/>
              <a:gd name="connsiteY3" fmla="*/ 0 h 3600000"/>
              <a:gd name="connsiteX4" fmla="*/ 3429000 w 3429000"/>
              <a:gd name="connsiteY4" fmla="*/ 180000 h 3600000"/>
              <a:gd name="connsiteX5" fmla="*/ 3429000 w 3429000"/>
              <a:gd name="connsiteY5" fmla="*/ 3600000 h 3600000"/>
              <a:gd name="connsiteX6" fmla="*/ 3249000 w 3429000"/>
              <a:gd name="connsiteY6" fmla="*/ 3600000 h 3600000"/>
              <a:gd name="connsiteX7" fmla="*/ 3249000 w 34290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0" h="360000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a:extLst>
              <a:ext uri="{FF2B5EF4-FFF2-40B4-BE49-F238E27FC236}">
                <a16:creationId xmlns:a16="http://schemas.microsoft.com/office/drawing/2014/main" id="{6A395197-9758-40F0-B747-F8B134C175EB}"/>
              </a:ext>
            </a:extLst>
          </p:cNvPr>
          <p:cNvSpPr txBox="1">
            <a:spLocks/>
          </p:cNvSpPr>
          <p:nvPr userDrawn="1"/>
        </p:nvSpPr>
        <p:spPr>
          <a:xfrm>
            <a:off x="0" y="-436"/>
            <a:ext cx="12192000" cy="3429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682863"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682863"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4445432"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4445432"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208000"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208000"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29" name="Picture Placeholder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908907"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71476"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434044"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21" name="Text Placeholder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6" name="Freeform: Shape 25">
            <a:extLst>
              <a:ext uri="{FF2B5EF4-FFF2-40B4-BE49-F238E27FC236}">
                <a16:creationId xmlns:a16="http://schemas.microsoft.com/office/drawing/2014/main" id="{AEA98CFA-B2A7-4BCC-B1DC-01CFAD2DD65E}"/>
              </a:ext>
            </a:extLst>
          </p:cNvPr>
          <p:cNvSpPr/>
          <p:nvPr userDrawn="1"/>
        </p:nvSpPr>
        <p:spPr>
          <a:xfrm rot="5400000">
            <a:off x="8677500" y="-85500"/>
            <a:ext cx="3429000" cy="3600000"/>
          </a:xfrm>
          <a:custGeom>
            <a:avLst/>
            <a:gdLst>
              <a:gd name="connsiteX0" fmla="*/ 0 w 3429000"/>
              <a:gd name="connsiteY0" fmla="*/ 3600000 h 3600000"/>
              <a:gd name="connsiteX1" fmla="*/ 0 w 3429000"/>
              <a:gd name="connsiteY1" fmla="*/ 0 h 3600000"/>
              <a:gd name="connsiteX2" fmla="*/ 180000 w 3429000"/>
              <a:gd name="connsiteY2" fmla="*/ 0 h 3600000"/>
              <a:gd name="connsiteX3" fmla="*/ 3429000 w 3429000"/>
              <a:gd name="connsiteY3" fmla="*/ 0 h 3600000"/>
              <a:gd name="connsiteX4" fmla="*/ 3429000 w 3429000"/>
              <a:gd name="connsiteY4" fmla="*/ 180000 h 3600000"/>
              <a:gd name="connsiteX5" fmla="*/ 180000 w 3429000"/>
              <a:gd name="connsiteY5" fmla="*/ 180000 h 3600000"/>
              <a:gd name="connsiteX6" fmla="*/ 180000 w 34290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3600000">
                <a:moveTo>
                  <a:pt x="0" y="3600000"/>
                </a:moveTo>
                <a:lnTo>
                  <a:pt x="0" y="0"/>
                </a:lnTo>
                <a:lnTo>
                  <a:pt x="180000" y="0"/>
                </a:lnTo>
                <a:lnTo>
                  <a:pt x="3429000" y="0"/>
                </a:lnTo>
                <a:lnTo>
                  <a:pt x="34290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977875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15630400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06467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4/23/2019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4/23/2019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4/23/2019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4/23/2019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DF3BC-36DF-4DD2-B849-76EE4E709D72}"/>
              </a:ext>
            </a:extLst>
          </p:cNvPr>
          <p:cNvSpPr>
            <a:spLocks noGrp="1"/>
          </p:cNvSpPr>
          <p:nvPr>
            <p:ph type="title"/>
          </p:nvPr>
        </p:nvSpPr>
        <p:spPr/>
        <p:txBody>
          <a:bodyPr/>
          <a:lstStyle/>
          <a:p>
            <a:endParaRPr lang="fr-FR"/>
          </a:p>
        </p:txBody>
      </p:sp>
      <p:pic>
        <p:nvPicPr>
          <p:cNvPr id="4" name="Picture 3" descr="Digital Connections">
            <a:extLst>
              <a:ext uri="{FF2B5EF4-FFF2-40B4-BE49-F238E27FC236}">
                <a16:creationId xmlns:a16="http://schemas.microsoft.com/office/drawing/2014/main" id="{E6146140-EF54-4617-8BE0-268D98E5676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265" t="9091" r="3502" b="-1"/>
          <a:stretch/>
        </p:blipFill>
        <p:spPr>
          <a:xfrm>
            <a:off x="-15612" y="-46882"/>
            <a:ext cx="12223223" cy="6951763"/>
          </a:xfrm>
          <a:prstGeom prst="rect">
            <a:avLst/>
          </a:prstGeom>
        </p:spPr>
      </p:pic>
      <p:sp>
        <p:nvSpPr>
          <p:cNvPr id="8" name="TextBox 7">
            <a:extLst>
              <a:ext uri="{FF2B5EF4-FFF2-40B4-BE49-F238E27FC236}">
                <a16:creationId xmlns:a16="http://schemas.microsoft.com/office/drawing/2014/main" id="{05F23A99-EBDC-4D84-822E-584D2F0DE40E}"/>
              </a:ext>
            </a:extLst>
          </p:cNvPr>
          <p:cNvSpPr txBox="1"/>
          <p:nvPr/>
        </p:nvSpPr>
        <p:spPr>
          <a:xfrm>
            <a:off x="185940" y="3142167"/>
            <a:ext cx="12021671" cy="1477328"/>
          </a:xfrm>
          <a:prstGeom prst="rect">
            <a:avLst/>
          </a:prstGeom>
          <a:noFill/>
        </p:spPr>
        <p:txBody>
          <a:bodyPr wrap="square" rtlCol="0">
            <a:spAutoFit/>
          </a:bodyPr>
          <a:lstStyle/>
          <a:p>
            <a:pPr algn="ctr"/>
            <a:r>
              <a:rPr lang="fr-FR" sz="4500" b="1" dirty="0">
                <a:solidFill>
                  <a:schemeClr val="bg1"/>
                </a:solidFill>
                <a:latin typeface="Calibri Light" panose="020F0302020204030204" pitchFamily="34" charset="0"/>
                <a:cs typeface="Calibri Light" panose="020F0302020204030204" pitchFamily="34" charset="0"/>
              </a:rPr>
              <a:t>Développement de micro-services Advisor pour                  les équipes de recherche</a:t>
            </a:r>
            <a:endParaRPr lang="fr-FR" sz="4500" dirty="0">
              <a:solidFill>
                <a:schemeClr val="bg1"/>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6DF8ECDE-22D9-455A-B8F3-1F3441A5068C}"/>
              </a:ext>
            </a:extLst>
          </p:cNvPr>
          <p:cNvSpPr txBox="1"/>
          <p:nvPr/>
        </p:nvSpPr>
        <p:spPr>
          <a:xfrm>
            <a:off x="518838" y="5344984"/>
            <a:ext cx="10453962" cy="1384995"/>
          </a:xfrm>
          <a:prstGeom prst="rect">
            <a:avLst/>
          </a:prstGeom>
          <a:noFill/>
        </p:spPr>
        <p:txBody>
          <a:bodyPr wrap="square" rtlCol="0">
            <a:spAutoFit/>
          </a:bodyPr>
          <a:lstStyle/>
          <a:p>
            <a:r>
              <a:rPr lang="fr-FR" sz="2800" dirty="0">
                <a:solidFill>
                  <a:schemeClr val="accent3">
                    <a:lumMod val="60000"/>
                    <a:lumOff val="40000"/>
                  </a:schemeClr>
                </a:solidFill>
              </a:rPr>
              <a:t>Réalisé par:                                            </a:t>
            </a:r>
            <a:r>
              <a:rPr lang="fr-FR" sz="2800" dirty="0">
                <a:solidFill>
                  <a:srgbClr val="FA76BE"/>
                </a:solidFill>
              </a:rPr>
              <a:t>Encadré par :</a:t>
            </a:r>
          </a:p>
          <a:p>
            <a:r>
              <a:rPr lang="fr-FR" sz="2800" dirty="0">
                <a:solidFill>
                  <a:schemeClr val="accent3">
                    <a:lumMod val="60000"/>
                    <a:lumOff val="40000"/>
                  </a:schemeClr>
                </a:solidFill>
              </a:rPr>
              <a:t>ABOUNACEUR YOUNES                      </a:t>
            </a:r>
            <a:r>
              <a:rPr lang="fr-FR" sz="2800" dirty="0">
                <a:solidFill>
                  <a:srgbClr val="FA76BE"/>
                </a:solidFill>
              </a:rPr>
              <a:t>Mme EL ASRI BOUCHRA</a:t>
            </a:r>
          </a:p>
          <a:p>
            <a:r>
              <a:rPr lang="fr-FR" sz="2800" dirty="0">
                <a:solidFill>
                  <a:schemeClr val="accent3">
                    <a:lumMod val="60000"/>
                    <a:lumOff val="40000"/>
                  </a:schemeClr>
                </a:solidFill>
              </a:rPr>
              <a:t>AIT-SSI MOUSLIM</a:t>
            </a:r>
          </a:p>
        </p:txBody>
      </p:sp>
    </p:spTree>
    <p:extLst>
      <p:ext uri="{BB962C8B-B14F-4D97-AF65-F5344CB8AC3E}">
        <p14:creationId xmlns:p14="http://schemas.microsoft.com/office/powerpoint/2010/main" val="3862368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727996" y="785351"/>
            <a:ext cx="6464004" cy="952962"/>
          </a:xfrm>
        </p:spPr>
        <p:txBody>
          <a:bodyPr>
            <a:normAutofit/>
          </a:bodyPr>
          <a:lstStyle/>
          <a:p>
            <a:r>
              <a:rPr lang="en-US" sz="2900" dirty="0">
                <a:solidFill>
                  <a:srgbClr val="DC9C70"/>
                </a:solidFill>
              </a:rPr>
              <a:t>Le Principe du </a:t>
            </a:r>
            <a:r>
              <a:rPr lang="en-US" sz="2900" dirty="0" err="1">
                <a:solidFill>
                  <a:srgbClr val="DC9C70"/>
                </a:solidFill>
              </a:rPr>
              <a:t>programme</a:t>
            </a:r>
            <a:endParaRPr lang="en-US" sz="2900" dirty="0">
              <a:solidFill>
                <a:srgbClr val="DC9C70"/>
              </a:solidFill>
            </a:endParaRP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10</a:t>
            </a:fld>
            <a:endParaRPr lang="en-US" dirty="0"/>
          </a:p>
        </p:txBody>
      </p:sp>
      <p:sp>
        <p:nvSpPr>
          <p:cNvPr id="11" name="Rectangle 13" descr="Accent block">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688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6" name="TextBox 5">
            <a:extLst>
              <a:ext uri="{FF2B5EF4-FFF2-40B4-BE49-F238E27FC236}">
                <a16:creationId xmlns:a16="http://schemas.microsoft.com/office/drawing/2014/main" id="{F0F462AB-599E-48B8-94AF-B22F01F291B0}"/>
              </a:ext>
            </a:extLst>
          </p:cNvPr>
          <p:cNvSpPr txBox="1"/>
          <p:nvPr/>
        </p:nvSpPr>
        <p:spPr>
          <a:xfrm>
            <a:off x="5810250" y="1685925"/>
            <a:ext cx="6241919" cy="3139321"/>
          </a:xfrm>
          <a:prstGeom prst="rect">
            <a:avLst/>
          </a:prstGeom>
          <a:noFill/>
        </p:spPr>
        <p:txBody>
          <a:bodyPr wrap="square" rtlCol="0">
            <a:spAutoFit/>
          </a:bodyPr>
          <a:lstStyle/>
          <a:p>
            <a:r>
              <a:rPr lang="fr-FR" dirty="0"/>
              <a:t>Dans le cadre de notre projet, on a une data-set qui regroupe les articles des conférences, l’utilisateur donne son article et puis on calcule la similitude de cet article avec chaque article d’une conférence donnée, et donc on obtient une moyenne de similitude pour cette conférence, cette moyenne est calculée :</a:t>
            </a:r>
          </a:p>
          <a:p>
            <a:r>
              <a:rPr lang="fr-FR" dirty="0"/>
              <a:t> </a:t>
            </a:r>
            <a:r>
              <a:rPr lang="en-US" dirty="0">
                <a:solidFill>
                  <a:srgbClr val="7030A0"/>
                </a:solidFill>
              </a:rPr>
              <a:t>∑ </a:t>
            </a:r>
            <a:r>
              <a:rPr lang="fr-FR" dirty="0">
                <a:solidFill>
                  <a:srgbClr val="7030A0"/>
                </a:solidFill>
              </a:rPr>
              <a:t>(degrés de similitude de l’article de l’utilisateur avec les articles de la conférence) / (nombre d’articles)</a:t>
            </a:r>
          </a:p>
          <a:p>
            <a:r>
              <a:rPr lang="fr-FR" dirty="0"/>
              <a:t>De même pour les autres conférences. Finalement on trie les meilleures conférences selon la moyenne de similitude avec notre article.</a:t>
            </a:r>
          </a:p>
          <a:p>
            <a:endParaRPr lang="fr-FR" dirty="0"/>
          </a:p>
        </p:txBody>
      </p:sp>
    </p:spTree>
    <p:extLst>
      <p:ext uri="{BB962C8B-B14F-4D97-AF65-F5344CB8AC3E}">
        <p14:creationId xmlns:p14="http://schemas.microsoft.com/office/powerpoint/2010/main" val="1325373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7945150" y="1814570"/>
            <a:ext cx="3432607" cy="1888750"/>
          </a:xfrm>
        </p:spPr>
        <p:txBody>
          <a:bodyPr>
            <a:normAutofit/>
          </a:bodyPr>
          <a:lstStyle/>
          <a:p>
            <a:r>
              <a:rPr lang="en-US" sz="4600" dirty="0">
                <a:solidFill>
                  <a:srgbClr val="FFFFFF"/>
                </a:solidFill>
              </a:rPr>
              <a:t>    LE CODE</a:t>
            </a: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2052" name="Picture 4" descr="Image associÃ©e">
            <a:extLst>
              <a:ext uri="{FF2B5EF4-FFF2-40B4-BE49-F238E27FC236}">
                <a16:creationId xmlns:a16="http://schemas.microsoft.com/office/drawing/2014/main" id="{E1DF5CDE-7414-40ED-A87A-E1AE10AFA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18" y="792180"/>
            <a:ext cx="7373471" cy="553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347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29614A-A92B-40DC-A6BB-1E0443DE1F3E}"/>
              </a:ext>
            </a:extLst>
          </p:cNvPr>
          <p:cNvPicPr>
            <a:picLocks noChangeAspect="1"/>
          </p:cNvPicPr>
          <p:nvPr/>
        </p:nvPicPr>
        <p:blipFill>
          <a:blip r:embed="rId2"/>
          <a:stretch>
            <a:fillRect/>
          </a:stretch>
        </p:blipFill>
        <p:spPr>
          <a:xfrm>
            <a:off x="0" y="0"/>
            <a:ext cx="6755591" cy="6858000"/>
          </a:xfrm>
          <a:prstGeom prst="rect">
            <a:avLst/>
          </a:prstGeom>
        </p:spPr>
      </p:pic>
      <p:sp>
        <p:nvSpPr>
          <p:cNvPr id="3" name="Rectangle 2">
            <a:extLst>
              <a:ext uri="{FF2B5EF4-FFF2-40B4-BE49-F238E27FC236}">
                <a16:creationId xmlns:a16="http://schemas.microsoft.com/office/drawing/2014/main" id="{0A2D1AF8-A3B6-48DC-BFF8-3EFE727025BE}"/>
              </a:ext>
            </a:extLst>
          </p:cNvPr>
          <p:cNvSpPr/>
          <p:nvPr/>
        </p:nvSpPr>
        <p:spPr>
          <a:xfrm>
            <a:off x="6755591" y="56561"/>
            <a:ext cx="5371993" cy="8436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ight Brace 3">
            <a:extLst>
              <a:ext uri="{FF2B5EF4-FFF2-40B4-BE49-F238E27FC236}">
                <a16:creationId xmlns:a16="http://schemas.microsoft.com/office/drawing/2014/main" id="{EB593617-2D7B-468D-8CC7-C731548C5319}"/>
              </a:ext>
            </a:extLst>
          </p:cNvPr>
          <p:cNvSpPr/>
          <p:nvPr/>
        </p:nvSpPr>
        <p:spPr>
          <a:xfrm>
            <a:off x="6987387" y="740005"/>
            <a:ext cx="425824" cy="935472"/>
          </a:xfrm>
          <a:prstGeom prst="rightBrace">
            <a:avLst>
              <a:gd name="adj1" fmla="val 1940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 name="TextBox 4">
            <a:extLst>
              <a:ext uri="{FF2B5EF4-FFF2-40B4-BE49-F238E27FC236}">
                <a16:creationId xmlns:a16="http://schemas.microsoft.com/office/drawing/2014/main" id="{8C988525-1B9C-447C-A012-7E4B45369ED5}"/>
              </a:ext>
            </a:extLst>
          </p:cNvPr>
          <p:cNvSpPr txBox="1"/>
          <p:nvPr/>
        </p:nvSpPr>
        <p:spPr>
          <a:xfrm>
            <a:off x="7777112" y="687704"/>
            <a:ext cx="4350471" cy="830997"/>
          </a:xfrm>
          <a:prstGeom prst="rect">
            <a:avLst/>
          </a:prstGeom>
          <a:noFill/>
        </p:spPr>
        <p:txBody>
          <a:bodyPr wrap="square" rtlCol="0">
            <a:spAutoFit/>
          </a:bodyPr>
          <a:lstStyle/>
          <a:p>
            <a:r>
              <a:rPr lang="fr-FR" sz="1600" dirty="0"/>
              <a:t>D’abord, on lit la liste des conférences stockées dans le fichier conferences.csv, et on les affecte à une liste </a:t>
            </a:r>
            <a:r>
              <a:rPr lang="fr-FR" sz="1600" dirty="0" err="1"/>
              <a:t>list_conferences</a:t>
            </a:r>
            <a:r>
              <a:rPr lang="fr-FR" sz="1600" dirty="0"/>
              <a:t>.</a:t>
            </a:r>
          </a:p>
        </p:txBody>
      </p:sp>
      <p:sp>
        <p:nvSpPr>
          <p:cNvPr id="6" name="Right Brace 5">
            <a:extLst>
              <a:ext uri="{FF2B5EF4-FFF2-40B4-BE49-F238E27FC236}">
                <a16:creationId xmlns:a16="http://schemas.microsoft.com/office/drawing/2014/main" id="{8E617605-8335-494B-B8C3-6747B2248676}"/>
              </a:ext>
            </a:extLst>
          </p:cNvPr>
          <p:cNvSpPr/>
          <p:nvPr/>
        </p:nvSpPr>
        <p:spPr>
          <a:xfrm>
            <a:off x="6987387" y="1948207"/>
            <a:ext cx="425824" cy="935472"/>
          </a:xfrm>
          <a:prstGeom prst="rightBrace">
            <a:avLst>
              <a:gd name="adj1" fmla="val 1940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TextBox 6">
            <a:extLst>
              <a:ext uri="{FF2B5EF4-FFF2-40B4-BE49-F238E27FC236}">
                <a16:creationId xmlns:a16="http://schemas.microsoft.com/office/drawing/2014/main" id="{4A51BE62-53FF-451D-A7C5-3B1CB98620F3}"/>
              </a:ext>
            </a:extLst>
          </p:cNvPr>
          <p:cNvSpPr txBox="1"/>
          <p:nvPr/>
        </p:nvSpPr>
        <p:spPr>
          <a:xfrm>
            <a:off x="7825819" y="4175542"/>
            <a:ext cx="4454164" cy="1292662"/>
          </a:xfrm>
          <a:prstGeom prst="rect">
            <a:avLst/>
          </a:prstGeom>
          <a:noFill/>
        </p:spPr>
        <p:txBody>
          <a:bodyPr wrap="square" rtlCol="0">
            <a:spAutoFit/>
          </a:bodyPr>
          <a:lstStyle/>
          <a:p>
            <a:r>
              <a:rPr lang="fr-FR" sz="1300" dirty="0" err="1">
                <a:solidFill>
                  <a:schemeClr val="accent1">
                    <a:lumMod val="60000"/>
                    <a:lumOff val="40000"/>
                  </a:schemeClr>
                </a:solidFill>
              </a:rPr>
              <a:t>Delete_our_article</a:t>
            </a:r>
            <a:r>
              <a:rPr lang="fr-FR" sz="1300" dirty="0">
                <a:solidFill>
                  <a:schemeClr val="accent1">
                    <a:lumMod val="60000"/>
                    <a:lumOff val="40000"/>
                  </a:schemeClr>
                </a:solidFill>
              </a:rPr>
              <a:t>  :  </a:t>
            </a:r>
            <a:r>
              <a:rPr lang="fr-FR" sz="1300" dirty="0"/>
              <a:t>avant de sortir du programme il faut supprimer l’article qu’on vient d’ajouter à notre data-set (</a:t>
            </a:r>
            <a:r>
              <a:rPr lang="fr-FR" sz="1300" dirty="0" err="1"/>
              <a:t>cleaning</a:t>
            </a:r>
            <a:r>
              <a:rPr lang="fr-FR" sz="1300" dirty="0"/>
              <a:t>).</a:t>
            </a:r>
          </a:p>
          <a:p>
            <a:r>
              <a:rPr lang="fr-FR" sz="1300" dirty="0"/>
              <a:t>La procédure : on supprime tout les éléments on les insère une deuxième fois sauf le dernier article, il s’agit de celui qu’on veut supprimer.</a:t>
            </a:r>
          </a:p>
        </p:txBody>
      </p:sp>
      <p:sp>
        <p:nvSpPr>
          <p:cNvPr id="8" name="Right Brace 7">
            <a:extLst>
              <a:ext uri="{FF2B5EF4-FFF2-40B4-BE49-F238E27FC236}">
                <a16:creationId xmlns:a16="http://schemas.microsoft.com/office/drawing/2014/main" id="{085D2D91-481F-4840-87E6-4921EA3F4791}"/>
              </a:ext>
            </a:extLst>
          </p:cNvPr>
          <p:cNvSpPr/>
          <p:nvPr/>
        </p:nvSpPr>
        <p:spPr>
          <a:xfrm>
            <a:off x="6932398" y="3544478"/>
            <a:ext cx="425824" cy="2620651"/>
          </a:xfrm>
          <a:prstGeom prst="rightBrace">
            <a:avLst>
              <a:gd name="adj1" fmla="val 1940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TextBox 8">
            <a:extLst>
              <a:ext uri="{FF2B5EF4-FFF2-40B4-BE49-F238E27FC236}">
                <a16:creationId xmlns:a16="http://schemas.microsoft.com/office/drawing/2014/main" id="{8356B190-1FD0-45F1-A57C-6617B9A45AB0}"/>
              </a:ext>
            </a:extLst>
          </p:cNvPr>
          <p:cNvSpPr txBox="1"/>
          <p:nvPr/>
        </p:nvSpPr>
        <p:spPr>
          <a:xfrm>
            <a:off x="7825819" y="1827877"/>
            <a:ext cx="4454164" cy="1492716"/>
          </a:xfrm>
          <a:prstGeom prst="rect">
            <a:avLst/>
          </a:prstGeom>
          <a:noFill/>
        </p:spPr>
        <p:txBody>
          <a:bodyPr wrap="square" rtlCol="0">
            <a:spAutoFit/>
          </a:bodyPr>
          <a:lstStyle/>
          <a:p>
            <a:r>
              <a:rPr lang="fr-FR" sz="1300" dirty="0" err="1">
                <a:solidFill>
                  <a:schemeClr val="accent1">
                    <a:lumMod val="60000"/>
                    <a:lumOff val="40000"/>
                  </a:schemeClr>
                </a:solidFill>
              </a:rPr>
              <a:t>Add_our_article</a:t>
            </a:r>
            <a:r>
              <a:rPr lang="fr-FR" sz="1300" dirty="0">
                <a:solidFill>
                  <a:schemeClr val="accent1">
                    <a:lumMod val="60000"/>
                    <a:lumOff val="40000"/>
                  </a:schemeClr>
                </a:solidFill>
              </a:rPr>
              <a:t> :  </a:t>
            </a:r>
            <a:r>
              <a:rPr lang="fr-FR" sz="1300" dirty="0"/>
              <a:t>est une fonction qui reçoit le nom de la </a:t>
            </a:r>
            <a:r>
              <a:rPr lang="fr-FR" sz="1300" dirty="0" err="1"/>
              <a:t>conference</a:t>
            </a:r>
            <a:r>
              <a:rPr lang="fr-FR" sz="1300" dirty="0"/>
              <a:t> et le titre de l’article comme paramètres, ensuite elle insère cet article à la dernière ligne du fichier qui contient les articles de cet conférence.</a:t>
            </a:r>
          </a:p>
          <a:p>
            <a:r>
              <a:rPr lang="fr-FR" sz="1300" dirty="0"/>
              <a:t>But: c’est de faire des traitements sur les éléments de ce fichiers, comme le calcul Tf-</a:t>
            </a:r>
            <a:r>
              <a:rPr lang="fr-FR" sz="1300" dirty="0" err="1"/>
              <a:t>idf</a:t>
            </a:r>
            <a:r>
              <a:rPr lang="fr-FR" sz="1300" dirty="0"/>
              <a:t> et la </a:t>
            </a:r>
            <a:r>
              <a:rPr lang="fr-FR" sz="1300" dirty="0" err="1"/>
              <a:t>similtude</a:t>
            </a:r>
            <a:r>
              <a:rPr lang="fr-FR" sz="1300" dirty="0"/>
              <a:t> avec les autres articles qui vont devenir des vecteurs d’une seule matrice.</a:t>
            </a:r>
          </a:p>
        </p:txBody>
      </p:sp>
    </p:spTree>
    <p:extLst>
      <p:ext uri="{BB962C8B-B14F-4D97-AF65-F5344CB8AC3E}">
        <p14:creationId xmlns:p14="http://schemas.microsoft.com/office/powerpoint/2010/main" val="611679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894933-D33A-47A0-A918-3BE89E473BA0}"/>
              </a:ext>
            </a:extLst>
          </p:cNvPr>
          <p:cNvSpPr/>
          <p:nvPr/>
        </p:nvSpPr>
        <p:spPr>
          <a:xfrm>
            <a:off x="407894" y="323145"/>
            <a:ext cx="11470341" cy="412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2F9D82C7-20FB-4583-922D-7288C7D4C79D}"/>
              </a:ext>
            </a:extLst>
          </p:cNvPr>
          <p:cNvPicPr>
            <a:picLocks noChangeAspect="1"/>
          </p:cNvPicPr>
          <p:nvPr/>
        </p:nvPicPr>
        <p:blipFill>
          <a:blip r:embed="rId2"/>
          <a:stretch>
            <a:fillRect/>
          </a:stretch>
        </p:blipFill>
        <p:spPr>
          <a:xfrm>
            <a:off x="0" y="0"/>
            <a:ext cx="6803218" cy="6858000"/>
          </a:xfrm>
          <a:prstGeom prst="rect">
            <a:avLst/>
          </a:prstGeom>
        </p:spPr>
      </p:pic>
      <p:sp>
        <p:nvSpPr>
          <p:cNvPr id="5" name="TextBox 4">
            <a:extLst>
              <a:ext uri="{FF2B5EF4-FFF2-40B4-BE49-F238E27FC236}">
                <a16:creationId xmlns:a16="http://schemas.microsoft.com/office/drawing/2014/main" id="{5B021F73-5F66-4C32-B87D-2B1666159D5C}"/>
              </a:ext>
            </a:extLst>
          </p:cNvPr>
          <p:cNvSpPr txBox="1"/>
          <p:nvPr/>
        </p:nvSpPr>
        <p:spPr>
          <a:xfrm>
            <a:off x="7597380" y="843677"/>
            <a:ext cx="4547844" cy="2585323"/>
          </a:xfrm>
          <a:prstGeom prst="rect">
            <a:avLst/>
          </a:prstGeom>
          <a:noFill/>
        </p:spPr>
        <p:txBody>
          <a:bodyPr wrap="square" rtlCol="0">
            <a:spAutoFit/>
          </a:bodyPr>
          <a:lstStyle/>
          <a:p>
            <a:r>
              <a:rPr lang="fr-FR" sz="1400" dirty="0" err="1">
                <a:solidFill>
                  <a:srgbClr val="DC9C70"/>
                </a:solidFill>
              </a:rPr>
              <a:t>Conference_score</a:t>
            </a:r>
            <a:r>
              <a:rPr lang="fr-FR" sz="1400" dirty="0">
                <a:solidFill>
                  <a:srgbClr val="DC9C70"/>
                </a:solidFill>
              </a:rPr>
              <a:t>: </a:t>
            </a:r>
            <a:r>
              <a:rPr lang="fr-FR" sz="1400" dirty="0"/>
              <a:t>reçoit une matrice des scores Tf-</a:t>
            </a:r>
            <a:r>
              <a:rPr lang="fr-FR" sz="1400" dirty="0" err="1"/>
              <a:t>Idf</a:t>
            </a:r>
            <a:r>
              <a:rPr lang="fr-FR" sz="1400" dirty="0"/>
              <a:t> et l’indice de notre article.</a:t>
            </a:r>
          </a:p>
          <a:p>
            <a:r>
              <a:rPr lang="fr-FR" sz="1400" dirty="0"/>
              <a:t>Puis on calcule le degré de similitude de cet article avec l’ensemble des articles de la conférence à l’aide de la fonction  </a:t>
            </a:r>
            <a:r>
              <a:rPr lang="fr-FR" sz="1400" dirty="0" err="1"/>
              <a:t>linear_kernel</a:t>
            </a:r>
            <a:r>
              <a:rPr lang="fr-FR" sz="1400" dirty="0"/>
              <a:t>() de la bibliothèque </a:t>
            </a:r>
            <a:r>
              <a:rPr lang="fr-FR" sz="1400" dirty="0" err="1"/>
              <a:t>sklearn</a:t>
            </a:r>
            <a:r>
              <a:rPr lang="fr-FR" sz="1400" dirty="0"/>
              <a:t>.</a:t>
            </a:r>
          </a:p>
          <a:p>
            <a:r>
              <a:rPr lang="fr-FR" sz="1400" dirty="0"/>
              <a:t>Ces degrés de similitude sont stockées dans une liste « </a:t>
            </a:r>
            <a:r>
              <a:rPr lang="fr-FR" sz="1400" dirty="0" err="1"/>
              <a:t>cosine_sim</a:t>
            </a:r>
            <a:r>
              <a:rPr lang="fr-FR" sz="1400" dirty="0"/>
              <a:t> » on calcule sa somme, on retranche 1 car la fonction compare l’article avec lui-même et on divise par le nombre des articles. On retourne le score de la conférence.</a:t>
            </a:r>
          </a:p>
          <a:p>
            <a:endParaRPr lang="fr-FR" dirty="0"/>
          </a:p>
          <a:p>
            <a:r>
              <a:rPr lang="fr-FR" dirty="0"/>
              <a:t> </a:t>
            </a:r>
          </a:p>
        </p:txBody>
      </p:sp>
      <p:sp>
        <p:nvSpPr>
          <p:cNvPr id="6" name="TextBox 5">
            <a:extLst>
              <a:ext uri="{FF2B5EF4-FFF2-40B4-BE49-F238E27FC236}">
                <a16:creationId xmlns:a16="http://schemas.microsoft.com/office/drawing/2014/main" id="{CBE1B871-E087-4B48-A90F-7134E1F90B67}"/>
              </a:ext>
            </a:extLst>
          </p:cNvPr>
          <p:cNvSpPr txBox="1"/>
          <p:nvPr/>
        </p:nvSpPr>
        <p:spPr>
          <a:xfrm>
            <a:off x="7597380" y="3971365"/>
            <a:ext cx="4208929" cy="2677656"/>
          </a:xfrm>
          <a:prstGeom prst="rect">
            <a:avLst/>
          </a:prstGeom>
          <a:noFill/>
        </p:spPr>
        <p:txBody>
          <a:bodyPr wrap="square" rtlCol="0">
            <a:spAutoFit/>
          </a:bodyPr>
          <a:lstStyle/>
          <a:p>
            <a:r>
              <a:rPr lang="fr-FR" sz="1400" dirty="0" err="1">
                <a:solidFill>
                  <a:srgbClr val="DC9C70"/>
                </a:solidFill>
              </a:rPr>
              <a:t>Recommender_conferences</a:t>
            </a:r>
            <a:r>
              <a:rPr lang="fr-FR" sz="1400" dirty="0">
                <a:solidFill>
                  <a:srgbClr val="DC9C70"/>
                </a:solidFill>
              </a:rPr>
              <a:t> :  </a:t>
            </a:r>
            <a:r>
              <a:rPr lang="fr-FR" sz="1400" dirty="0"/>
              <a:t>reçoit le nom de conférence et le titre d’article, on ajoute notre article à la data-set de cette conférence avec la fonction </a:t>
            </a:r>
            <a:r>
              <a:rPr lang="fr-FR" sz="1400" dirty="0" err="1"/>
              <a:t>Add_our_article</a:t>
            </a:r>
            <a:r>
              <a:rPr lang="fr-FR" sz="1400" dirty="0"/>
              <a:t> qu’on a déjà vu, puis on lit les articles,  on effectue le Tf-</a:t>
            </a:r>
            <a:r>
              <a:rPr lang="fr-FR" sz="1400" dirty="0" err="1"/>
              <a:t>Idf</a:t>
            </a:r>
            <a:r>
              <a:rPr lang="fr-FR" sz="1400" dirty="0"/>
              <a:t>, on donne la matrice retournée et l’index de notre article à la fonction </a:t>
            </a:r>
            <a:r>
              <a:rPr lang="fr-FR" sz="1400" dirty="0" err="1"/>
              <a:t>conference_score</a:t>
            </a:r>
            <a:r>
              <a:rPr lang="fr-FR" sz="1400" dirty="0"/>
              <a:t> qui nous retourne le score représentant une probabilité d’</a:t>
            </a:r>
            <a:r>
              <a:rPr lang="fr-FR" sz="1400" dirty="0" err="1"/>
              <a:t>étre</a:t>
            </a:r>
            <a:r>
              <a:rPr lang="fr-FR" sz="1400" dirty="0"/>
              <a:t> accepté dans cette conférence.</a:t>
            </a:r>
          </a:p>
          <a:p>
            <a:r>
              <a:rPr lang="fr-FR" sz="1400" dirty="0"/>
              <a:t>On supprime l’article qu’on vient d’ajouter à la data-set pour qu’elle reste clean. </a:t>
            </a:r>
          </a:p>
          <a:p>
            <a:r>
              <a:rPr lang="fr-FR" sz="1400" dirty="0"/>
              <a:t>Finalement on retourne le nom de la conférence et son score.</a:t>
            </a:r>
          </a:p>
        </p:txBody>
      </p:sp>
      <p:sp>
        <p:nvSpPr>
          <p:cNvPr id="7" name="Right Brace 6">
            <a:extLst>
              <a:ext uri="{FF2B5EF4-FFF2-40B4-BE49-F238E27FC236}">
                <a16:creationId xmlns:a16="http://schemas.microsoft.com/office/drawing/2014/main" id="{8DA75F09-5125-4D98-8CAB-D09905A0D3E6}"/>
              </a:ext>
            </a:extLst>
          </p:cNvPr>
          <p:cNvSpPr/>
          <p:nvPr/>
        </p:nvSpPr>
        <p:spPr>
          <a:xfrm>
            <a:off x="6987387" y="740004"/>
            <a:ext cx="425824" cy="2411089"/>
          </a:xfrm>
          <a:prstGeom prst="rightBrace">
            <a:avLst>
              <a:gd name="adj1" fmla="val 1940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Right Brace 7">
            <a:extLst>
              <a:ext uri="{FF2B5EF4-FFF2-40B4-BE49-F238E27FC236}">
                <a16:creationId xmlns:a16="http://schemas.microsoft.com/office/drawing/2014/main" id="{89472BFE-FB56-4977-97C7-0F5B58CB1492}"/>
              </a:ext>
            </a:extLst>
          </p:cNvPr>
          <p:cNvSpPr/>
          <p:nvPr/>
        </p:nvSpPr>
        <p:spPr>
          <a:xfrm>
            <a:off x="7077034" y="3653534"/>
            <a:ext cx="425824" cy="2908631"/>
          </a:xfrm>
          <a:prstGeom prst="rightBrace">
            <a:avLst>
              <a:gd name="adj1" fmla="val 1940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272677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D9756-04D7-4F49-B744-F04F4DA7B3E6}"/>
              </a:ext>
            </a:extLst>
          </p:cNvPr>
          <p:cNvPicPr>
            <a:picLocks noChangeAspect="1"/>
          </p:cNvPicPr>
          <p:nvPr/>
        </p:nvPicPr>
        <p:blipFill>
          <a:blip r:embed="rId2"/>
          <a:stretch>
            <a:fillRect/>
          </a:stretch>
        </p:blipFill>
        <p:spPr>
          <a:xfrm>
            <a:off x="58032" y="0"/>
            <a:ext cx="6741936" cy="6858000"/>
          </a:xfrm>
          <a:prstGeom prst="rect">
            <a:avLst/>
          </a:prstGeom>
        </p:spPr>
      </p:pic>
      <p:sp>
        <p:nvSpPr>
          <p:cNvPr id="3" name="Rectangle 2">
            <a:extLst>
              <a:ext uri="{FF2B5EF4-FFF2-40B4-BE49-F238E27FC236}">
                <a16:creationId xmlns:a16="http://schemas.microsoft.com/office/drawing/2014/main" id="{B36ABF87-278E-4759-AD02-79CF8964A60C}"/>
              </a:ext>
            </a:extLst>
          </p:cNvPr>
          <p:cNvSpPr/>
          <p:nvPr/>
        </p:nvSpPr>
        <p:spPr>
          <a:xfrm>
            <a:off x="6799968" y="268941"/>
            <a:ext cx="4921385" cy="4930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ight Brace 3">
            <a:extLst>
              <a:ext uri="{FF2B5EF4-FFF2-40B4-BE49-F238E27FC236}">
                <a16:creationId xmlns:a16="http://schemas.microsoft.com/office/drawing/2014/main" id="{00A90BE9-B325-4CED-B544-E83444340B7E}"/>
              </a:ext>
            </a:extLst>
          </p:cNvPr>
          <p:cNvSpPr/>
          <p:nvPr/>
        </p:nvSpPr>
        <p:spPr>
          <a:xfrm>
            <a:off x="6929116" y="1932311"/>
            <a:ext cx="425824" cy="1989748"/>
          </a:xfrm>
          <a:prstGeom prst="rightBrace">
            <a:avLst>
              <a:gd name="adj1" fmla="val 1940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 name="TextBox 4">
            <a:extLst>
              <a:ext uri="{FF2B5EF4-FFF2-40B4-BE49-F238E27FC236}">
                <a16:creationId xmlns:a16="http://schemas.microsoft.com/office/drawing/2014/main" id="{1F371C9E-D259-426C-90E9-42E1677C3BBD}"/>
              </a:ext>
            </a:extLst>
          </p:cNvPr>
          <p:cNvSpPr txBox="1"/>
          <p:nvPr/>
        </p:nvSpPr>
        <p:spPr>
          <a:xfrm>
            <a:off x="7588624" y="2425005"/>
            <a:ext cx="4433047" cy="923330"/>
          </a:xfrm>
          <a:prstGeom prst="rect">
            <a:avLst/>
          </a:prstGeom>
          <a:noFill/>
        </p:spPr>
        <p:txBody>
          <a:bodyPr wrap="square" rtlCol="0">
            <a:spAutoFit/>
          </a:bodyPr>
          <a:lstStyle/>
          <a:p>
            <a:r>
              <a:rPr lang="fr-FR" dirty="0"/>
              <a:t>On demande à l’utilisateur de saisir le nombre d’articles qu’il veut afficher et le titre de son article</a:t>
            </a:r>
          </a:p>
        </p:txBody>
      </p:sp>
      <p:sp>
        <p:nvSpPr>
          <p:cNvPr id="6" name="Right Brace 5">
            <a:extLst>
              <a:ext uri="{FF2B5EF4-FFF2-40B4-BE49-F238E27FC236}">
                <a16:creationId xmlns:a16="http://schemas.microsoft.com/office/drawing/2014/main" id="{76982358-97CE-4734-BEA0-900FBCAEF960}"/>
              </a:ext>
            </a:extLst>
          </p:cNvPr>
          <p:cNvSpPr/>
          <p:nvPr/>
        </p:nvSpPr>
        <p:spPr>
          <a:xfrm>
            <a:off x="6929116" y="4115215"/>
            <a:ext cx="425824" cy="977155"/>
          </a:xfrm>
          <a:prstGeom prst="rightBrace">
            <a:avLst>
              <a:gd name="adj1" fmla="val 1940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7" name="TextBox 6">
            <a:extLst>
              <a:ext uri="{FF2B5EF4-FFF2-40B4-BE49-F238E27FC236}">
                <a16:creationId xmlns:a16="http://schemas.microsoft.com/office/drawing/2014/main" id="{C6D7A0C2-124D-4BDD-A7A9-D98F766BF8FD}"/>
              </a:ext>
            </a:extLst>
          </p:cNvPr>
          <p:cNvSpPr txBox="1"/>
          <p:nvPr/>
        </p:nvSpPr>
        <p:spPr>
          <a:xfrm>
            <a:off x="7593107" y="3911294"/>
            <a:ext cx="3962400" cy="1384995"/>
          </a:xfrm>
          <a:prstGeom prst="rect">
            <a:avLst/>
          </a:prstGeom>
          <a:noFill/>
        </p:spPr>
        <p:txBody>
          <a:bodyPr wrap="square" rtlCol="0">
            <a:spAutoFit/>
          </a:bodyPr>
          <a:lstStyle/>
          <a:p>
            <a:r>
              <a:rPr lang="fr-FR" sz="1400" dirty="0"/>
              <a:t>On fait une boucle , pour rassembler l’ensemble des scores des conférences et les titres des conférences dans une liste à l’aide de notre fonction </a:t>
            </a:r>
            <a:r>
              <a:rPr lang="fr-FR" sz="1400" dirty="0" err="1"/>
              <a:t>Recommender_conferences</a:t>
            </a:r>
            <a:r>
              <a:rPr lang="fr-FR" sz="1400" dirty="0"/>
              <a:t> qui reçoit le titre d’un article et la conférence et elle retourne son nom avec son score.</a:t>
            </a:r>
          </a:p>
        </p:txBody>
      </p:sp>
      <p:sp>
        <p:nvSpPr>
          <p:cNvPr id="8" name="Right Brace 7">
            <a:extLst>
              <a:ext uri="{FF2B5EF4-FFF2-40B4-BE49-F238E27FC236}">
                <a16:creationId xmlns:a16="http://schemas.microsoft.com/office/drawing/2014/main" id="{E5D3D8E7-4687-4218-8D02-1961080A3B92}"/>
              </a:ext>
            </a:extLst>
          </p:cNvPr>
          <p:cNvSpPr/>
          <p:nvPr/>
        </p:nvSpPr>
        <p:spPr>
          <a:xfrm>
            <a:off x="6965576" y="5880847"/>
            <a:ext cx="389364" cy="757518"/>
          </a:xfrm>
          <a:prstGeom prst="rightBrace">
            <a:avLst>
              <a:gd name="adj1" fmla="val 1940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TextBox 8">
            <a:extLst>
              <a:ext uri="{FF2B5EF4-FFF2-40B4-BE49-F238E27FC236}">
                <a16:creationId xmlns:a16="http://schemas.microsoft.com/office/drawing/2014/main" id="{436B98CB-3784-482B-83A0-37A089FE903B}"/>
              </a:ext>
            </a:extLst>
          </p:cNvPr>
          <p:cNvSpPr txBox="1"/>
          <p:nvPr/>
        </p:nvSpPr>
        <p:spPr>
          <a:xfrm>
            <a:off x="7588624" y="5797941"/>
            <a:ext cx="4338918" cy="923330"/>
          </a:xfrm>
          <a:prstGeom prst="rect">
            <a:avLst/>
          </a:prstGeom>
          <a:noFill/>
        </p:spPr>
        <p:txBody>
          <a:bodyPr wrap="square" rtlCol="0">
            <a:spAutoFit/>
          </a:bodyPr>
          <a:lstStyle/>
          <a:p>
            <a:r>
              <a:rPr lang="fr-FR" dirty="0"/>
              <a:t>On trie la liste selon leurs scores en ordre descendant et on affiche les meilleurs conférences pour notre article.</a:t>
            </a:r>
          </a:p>
        </p:txBody>
      </p:sp>
    </p:spTree>
    <p:extLst>
      <p:ext uri="{BB962C8B-B14F-4D97-AF65-F5344CB8AC3E}">
        <p14:creationId xmlns:p14="http://schemas.microsoft.com/office/powerpoint/2010/main" val="2810844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8D2A2A39-2189-48B1-B458-8BD333D0EC05}"/>
              </a:ext>
            </a:extLst>
          </p:cNvPr>
          <p:cNvPicPr>
            <a:picLocks noGrp="1" noChangeAspect="1"/>
          </p:cNvPicPr>
          <p:nvPr>
            <p:ph idx="1"/>
          </p:nvPr>
        </p:nvPicPr>
        <p:blipFill>
          <a:blip r:embed="rId2"/>
          <a:stretch>
            <a:fillRect/>
          </a:stretch>
        </p:blipFill>
        <p:spPr>
          <a:xfrm>
            <a:off x="7793038" y="1766048"/>
            <a:ext cx="4192774" cy="3142128"/>
          </a:xfrm>
          <a:prstGeom prst="rect">
            <a:avLst/>
          </a:prstGeom>
        </p:spPr>
      </p:pic>
      <p:sp>
        <p:nvSpPr>
          <p:cNvPr id="5" name="Text Placeholder 4">
            <a:extLst>
              <a:ext uri="{FF2B5EF4-FFF2-40B4-BE49-F238E27FC236}">
                <a16:creationId xmlns:a16="http://schemas.microsoft.com/office/drawing/2014/main" id="{8118E559-BF2D-417B-9413-F2A4B44C6C43}"/>
              </a:ext>
            </a:extLst>
          </p:cNvPr>
          <p:cNvSpPr>
            <a:spLocks noGrp="1"/>
          </p:cNvSpPr>
          <p:nvPr>
            <p:ph type="body" idx="13"/>
          </p:nvPr>
        </p:nvSpPr>
        <p:spPr>
          <a:xfrm>
            <a:off x="7760845" y="1191946"/>
            <a:ext cx="3991884" cy="407670"/>
          </a:xfrm>
        </p:spPr>
        <p:txBody>
          <a:bodyPr/>
          <a:lstStyle/>
          <a:p>
            <a:r>
              <a:rPr lang="fr-FR" dirty="0">
                <a:solidFill>
                  <a:srgbClr val="DC9C70"/>
                </a:solidFill>
                <a:latin typeface="Arial Black" panose="020B0A04020102020204" pitchFamily="34" charset="0"/>
              </a:rPr>
              <a:t>Le résultat</a:t>
            </a:r>
          </a:p>
        </p:txBody>
      </p:sp>
      <p:sp>
        <p:nvSpPr>
          <p:cNvPr id="9" name="Rectangle 8">
            <a:extLst>
              <a:ext uri="{FF2B5EF4-FFF2-40B4-BE49-F238E27FC236}">
                <a16:creationId xmlns:a16="http://schemas.microsoft.com/office/drawing/2014/main" id="{0DC6769E-0673-47C5-A852-D8C12359EE62}"/>
              </a:ext>
            </a:extLst>
          </p:cNvPr>
          <p:cNvSpPr/>
          <p:nvPr/>
        </p:nvSpPr>
        <p:spPr>
          <a:xfrm>
            <a:off x="380999" y="251012"/>
            <a:ext cx="11654119" cy="573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Picture Placeholder 19">
            <a:extLst>
              <a:ext uri="{FF2B5EF4-FFF2-40B4-BE49-F238E27FC236}">
                <a16:creationId xmlns:a16="http://schemas.microsoft.com/office/drawing/2014/main" id="{353BA311-73A5-4635-B42C-1F68A8AA5240}"/>
              </a:ext>
            </a:extLst>
          </p:cNvPr>
          <p:cNvPicPr>
            <a:picLocks noGrp="1" noChangeAspect="1"/>
          </p:cNvPicPr>
          <p:nvPr>
            <p:ph type="pic" sz="quarter" idx="14"/>
          </p:nvPr>
        </p:nvPicPr>
        <p:blipFill>
          <a:blip r:embed="rId3"/>
          <a:srcRect l="14023" r="14023"/>
          <a:stretch>
            <a:fillRect/>
          </a:stretch>
        </p:blipFill>
        <p:spPr/>
      </p:pic>
      <p:sp>
        <p:nvSpPr>
          <p:cNvPr id="22" name="Freeform: Shape 21" descr="Accent block">
            <a:extLst>
              <a:ext uri="{FF2B5EF4-FFF2-40B4-BE49-F238E27FC236}">
                <a16:creationId xmlns:a16="http://schemas.microsoft.com/office/drawing/2014/main" id="{646EA33A-633B-4966-8E34-F790E03522AD}"/>
              </a:ext>
              <a:ext uri="{C183D7F6-B498-43B3-948B-1728B52AA6E4}">
                <adec:decorative xmlns:adec="http://schemas.microsoft.com/office/drawing/2017/decorative" val="1"/>
              </a:ext>
            </a:extLst>
          </p:cNvPr>
          <p:cNvSpPr/>
          <p:nvPr/>
        </p:nvSpPr>
        <p:spPr>
          <a:xfrm>
            <a:off x="0"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9104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9681D9-380A-4EAF-91DB-E07432FF9C3F}"/>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85165"/>
            <a:ext cx="6096001" cy="6858000"/>
          </a:xfrm>
          <a:prstGeom prst="rect">
            <a:avLst/>
          </a:prstGeom>
          <a:solidFill>
            <a:schemeClr val="tx1">
              <a:lumMod val="95000"/>
              <a:lumOff val="5000"/>
              <a:alpha val="85000"/>
            </a:schemeClr>
          </a:solidFill>
          <a:ln>
            <a:noFill/>
          </a:ln>
        </p:spPr>
      </p:pic>
      <p:sp>
        <p:nvSpPr>
          <p:cNvPr id="12" name="Rectangle: Rounded Corners 11">
            <a:extLst>
              <a:ext uri="{FF2B5EF4-FFF2-40B4-BE49-F238E27FC236}">
                <a16:creationId xmlns:a16="http://schemas.microsoft.com/office/drawing/2014/main" id="{485D1319-7BD4-47DE-B3DF-55B655BB34C4}"/>
              </a:ext>
              <a:ext uri="{C183D7F6-B498-43B3-948B-1728B52AA6E4}">
                <adec:decorative xmlns:adec="http://schemas.microsoft.com/office/drawing/2017/decorative" val="1"/>
              </a:ext>
            </a:extLst>
          </p:cNvPr>
          <p:cNvSpPr/>
          <p:nvPr/>
        </p:nvSpPr>
        <p:spPr>
          <a:xfrm rot="18900000">
            <a:off x="1243123" y="1406566"/>
            <a:ext cx="3856602" cy="3856602"/>
          </a:xfrm>
          <a:prstGeom prst="roundRect">
            <a:avLst>
              <a:gd name="adj" fmla="val 11080"/>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AD3AC05-2DFE-4FEA-BD0F-67495472A283}"/>
              </a:ext>
            </a:extLst>
          </p:cNvPr>
          <p:cNvSpPr txBox="1"/>
          <p:nvPr/>
        </p:nvSpPr>
        <p:spPr>
          <a:xfrm>
            <a:off x="1201271" y="2130260"/>
            <a:ext cx="3508789" cy="2308324"/>
          </a:xfrm>
          <a:prstGeom prst="rect">
            <a:avLst/>
          </a:prstGeom>
          <a:noFill/>
        </p:spPr>
        <p:txBody>
          <a:bodyPr wrap="square" rtlCol="0" anchor="ctr">
            <a:spAutoFit/>
          </a:bodyPr>
          <a:lstStyle/>
          <a:p>
            <a:pPr algn="ctr"/>
            <a:r>
              <a:rPr lang="en-US" sz="7200" dirty="0">
                <a:solidFill>
                  <a:schemeClr val="bg1"/>
                </a:solidFill>
                <a:latin typeface="+mj-lt"/>
              </a:rPr>
              <a:t>THANK YOU</a:t>
            </a:r>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3681074" y="4409266"/>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AA70618-CDC0-4C13-8EE9-54ABCDECF7CC}"/>
              </a:ext>
              <a:ext uri="{C183D7F6-B498-43B3-948B-1728B52AA6E4}">
                <adec:decorative xmlns:adec="http://schemas.microsoft.com/office/drawing/2017/decorative" val="1"/>
              </a:ext>
            </a:extLst>
          </p:cNvPr>
          <p:cNvSpPr/>
          <p:nvPr/>
        </p:nvSpPr>
        <p:spPr>
          <a:xfrm>
            <a:off x="3956787" y="4717540"/>
            <a:ext cx="2096100" cy="1048050"/>
          </a:xfrm>
          <a:custGeom>
            <a:avLst/>
            <a:gdLst>
              <a:gd name="connsiteX0" fmla="*/ 1048050 w 2096100"/>
              <a:gd name="connsiteY0" fmla="*/ 0 h 1048050"/>
              <a:gd name="connsiteX1" fmla="*/ 1172234 w 2096100"/>
              <a:gd name="connsiteY1" fmla="*/ 51439 h 1048050"/>
              <a:gd name="connsiteX2" fmla="*/ 2044661 w 2096100"/>
              <a:gd name="connsiteY2" fmla="*/ 923866 h 1048050"/>
              <a:gd name="connsiteX3" fmla="*/ 2096100 w 2096100"/>
              <a:gd name="connsiteY3" fmla="*/ 1048050 h 1048050"/>
              <a:gd name="connsiteX4" fmla="*/ 0 w 2096100"/>
              <a:gd name="connsiteY4" fmla="*/ 1048050 h 1048050"/>
              <a:gd name="connsiteX5" fmla="*/ 51439 w 2096100"/>
              <a:gd name="connsiteY5" fmla="*/ 923866 h 1048050"/>
              <a:gd name="connsiteX6" fmla="*/ 923866 w 2096100"/>
              <a:gd name="connsiteY6" fmla="*/ 51439 h 1048050"/>
              <a:gd name="connsiteX7" fmla="*/ 1048050 w 2096100"/>
              <a:gd name="connsiteY7" fmla="*/ 0 h 104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00" h="1048050">
                <a:moveTo>
                  <a:pt x="1048050" y="0"/>
                </a:moveTo>
                <a:cubicBezTo>
                  <a:pt x="1092996" y="0"/>
                  <a:pt x="1137942" y="17146"/>
                  <a:pt x="1172234" y="51439"/>
                </a:cubicBezTo>
                <a:lnTo>
                  <a:pt x="2044661" y="923866"/>
                </a:lnTo>
                <a:cubicBezTo>
                  <a:pt x="2078954" y="958158"/>
                  <a:pt x="2096100" y="1003104"/>
                  <a:pt x="2096100" y="1048050"/>
                </a:cubicBezTo>
                <a:lnTo>
                  <a:pt x="0" y="1048050"/>
                </a:lnTo>
                <a:cubicBezTo>
                  <a:pt x="0" y="1003104"/>
                  <a:pt x="17147" y="958158"/>
                  <a:pt x="51439" y="923866"/>
                </a:cubicBezTo>
                <a:lnTo>
                  <a:pt x="923866" y="51439"/>
                </a:lnTo>
                <a:cubicBezTo>
                  <a:pt x="958159" y="17146"/>
                  <a:pt x="1003104" y="0"/>
                  <a:pt x="1048050"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D46C762C-2601-4280-8833-726D27D88AA3}"/>
              </a:ext>
            </a:extLst>
          </p:cNvPr>
          <p:cNvSpPr>
            <a:spLocks noGrp="1"/>
          </p:cNvSpPr>
          <p:nvPr>
            <p:ph type="title"/>
          </p:nvPr>
        </p:nvSpPr>
        <p:spPr/>
        <p:txBody>
          <a:bodyPr/>
          <a:lstStyle/>
          <a:p>
            <a:r>
              <a:rPr lang="en-US" dirty="0"/>
              <a:t>Slide 10</a:t>
            </a:r>
          </a:p>
        </p:txBody>
      </p:sp>
      <p:sp>
        <p:nvSpPr>
          <p:cNvPr id="3" name="Rectangle 2">
            <a:extLst>
              <a:ext uri="{FF2B5EF4-FFF2-40B4-BE49-F238E27FC236}">
                <a16:creationId xmlns:a16="http://schemas.microsoft.com/office/drawing/2014/main" id="{A96FB902-4700-4758-97AC-B1E2F03B7D75}"/>
              </a:ext>
            </a:extLst>
          </p:cNvPr>
          <p:cNvSpPr/>
          <p:nvPr/>
        </p:nvSpPr>
        <p:spPr>
          <a:xfrm>
            <a:off x="6096000" y="407894"/>
            <a:ext cx="6010835" cy="14612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descr="RÃ©sultat de recherche d'images pour &quot;white robot&quot;">
            <a:extLst>
              <a:ext uri="{FF2B5EF4-FFF2-40B4-BE49-F238E27FC236}">
                <a16:creationId xmlns:a16="http://schemas.microsoft.com/office/drawing/2014/main" id="{C5FBF3C6-5C95-4D52-9D5C-756D2CB67A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1835" y="278673"/>
            <a:ext cx="5102080" cy="6103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076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SOMMAIRE</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1730670966"/>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9322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normAutofit fontScale="90000"/>
          </a:bodyPr>
          <a:lstStyle/>
          <a:p>
            <a:r>
              <a:rPr lang="en-US" dirty="0"/>
              <a:t>Types de systems de </a:t>
            </a:r>
            <a:r>
              <a:rPr lang="en-US" dirty="0" err="1"/>
              <a:t>recommandation</a:t>
            </a:r>
            <a:r>
              <a:rPr lang="en-US" dirty="0"/>
              <a:t> </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3</a:t>
            </a:fld>
            <a:endParaRPr lang="en-US" dirty="0"/>
          </a:p>
        </p:txBody>
      </p:sp>
      <p:sp>
        <p:nvSpPr>
          <p:cNvPr id="17" name="Text Placeholder 16">
            <a:extLst>
              <a:ext uri="{FF2B5EF4-FFF2-40B4-BE49-F238E27FC236}">
                <a16:creationId xmlns:a16="http://schemas.microsoft.com/office/drawing/2014/main" id="{7ED86B65-490B-4A46-9A35-518F306514E2}"/>
              </a:ext>
            </a:extLst>
          </p:cNvPr>
          <p:cNvSpPr>
            <a:spLocks noGrp="1"/>
          </p:cNvSpPr>
          <p:nvPr>
            <p:ph type="body" sz="quarter" idx="13"/>
          </p:nvPr>
        </p:nvSpPr>
        <p:spPr>
          <a:xfrm>
            <a:off x="682862" y="3635188"/>
            <a:ext cx="3635759" cy="2743200"/>
          </a:xfrm>
        </p:spPr>
        <p:txBody>
          <a:bodyPr/>
          <a:lstStyle/>
          <a:p>
            <a:r>
              <a:rPr lang="fr-FR" dirty="0"/>
              <a:t>offre des recommandations générales à chaque utilisateur, en fonction de la popularité et / ou du genre du film. L'idée de base de ce système est que les films plus populaires et acclamés par la critique auront une probabilité plus grande d'être appréciés du public moyen. IMDB Top 250 est un exemple de ce système.</a:t>
            </a:r>
          </a:p>
          <a:p>
            <a:endParaRPr lang="en-US" noProof="1"/>
          </a:p>
        </p:txBody>
      </p:sp>
      <p:sp>
        <p:nvSpPr>
          <p:cNvPr id="18" name="Text Placeholder 17">
            <a:extLst>
              <a:ext uri="{FF2B5EF4-FFF2-40B4-BE49-F238E27FC236}">
                <a16:creationId xmlns:a16="http://schemas.microsoft.com/office/drawing/2014/main" id="{60CBFD8E-64DF-4423-A5AD-A66942481960}"/>
              </a:ext>
            </a:extLst>
          </p:cNvPr>
          <p:cNvSpPr>
            <a:spLocks noGrp="1"/>
          </p:cNvSpPr>
          <p:nvPr>
            <p:ph type="body" sz="quarter" idx="14"/>
          </p:nvPr>
        </p:nvSpPr>
        <p:spPr>
          <a:xfrm>
            <a:off x="682863" y="3068555"/>
            <a:ext cx="3276000" cy="360445"/>
          </a:xfrm>
        </p:spPr>
        <p:txBody>
          <a:bodyPr>
            <a:normAutofit lnSpcReduction="10000"/>
          </a:bodyPr>
          <a:lstStyle/>
          <a:p>
            <a:r>
              <a:rPr lang="fr-FR" dirty="0">
                <a:solidFill>
                  <a:schemeClr val="accent3">
                    <a:lumMod val="40000"/>
                    <a:lumOff val="60000"/>
                  </a:schemeClr>
                </a:solidFill>
              </a:rPr>
              <a:t>Simple </a:t>
            </a:r>
            <a:r>
              <a:rPr lang="fr-FR" dirty="0" err="1">
                <a:solidFill>
                  <a:schemeClr val="accent3">
                    <a:lumMod val="40000"/>
                    <a:lumOff val="60000"/>
                  </a:schemeClr>
                </a:solidFill>
              </a:rPr>
              <a:t>recommenders</a:t>
            </a:r>
            <a:r>
              <a:rPr lang="fr-FR" dirty="0">
                <a:solidFill>
                  <a:schemeClr val="accent3">
                    <a:lumMod val="40000"/>
                    <a:lumOff val="60000"/>
                  </a:schemeClr>
                </a:solidFill>
              </a:rPr>
              <a:t> </a:t>
            </a:r>
            <a:endParaRPr lang="en-US" dirty="0">
              <a:solidFill>
                <a:schemeClr val="accent3">
                  <a:lumMod val="40000"/>
                  <a:lumOff val="60000"/>
                </a:schemeClr>
              </a:solidFill>
            </a:endParaRPr>
          </a:p>
        </p:txBody>
      </p:sp>
      <p:sp>
        <p:nvSpPr>
          <p:cNvPr id="19" name="Text Placeholder 18">
            <a:extLst>
              <a:ext uri="{FF2B5EF4-FFF2-40B4-BE49-F238E27FC236}">
                <a16:creationId xmlns:a16="http://schemas.microsoft.com/office/drawing/2014/main" id="{5546E0D8-3EE8-4FA5-9941-005B12026C46}"/>
              </a:ext>
            </a:extLst>
          </p:cNvPr>
          <p:cNvSpPr>
            <a:spLocks noGrp="1"/>
          </p:cNvSpPr>
          <p:nvPr>
            <p:ph type="body" sz="quarter" idx="15"/>
          </p:nvPr>
        </p:nvSpPr>
        <p:spPr>
          <a:xfrm>
            <a:off x="4445432" y="3857676"/>
            <a:ext cx="3635758" cy="2520712"/>
          </a:xfrm>
        </p:spPr>
        <p:txBody>
          <a:bodyPr/>
          <a:lstStyle/>
          <a:p>
            <a:r>
              <a:rPr lang="fr-FR" dirty="0"/>
              <a:t>suggèrent des éléments similaires basés sur un élément particulier. Ce système utilise des métadonnées d'élément, telles que le genre, le réalisateur, la description, les acteurs, etc. pour les films, afin de formuler ces recommandations. L'idée générale derrière ces systèmes de recommandation est que si une personne aime un article en particulier, elle aimera également un article qui lui ressemble.</a:t>
            </a:r>
            <a:endParaRPr lang="en-US" noProof="1"/>
          </a:p>
        </p:txBody>
      </p:sp>
      <p:sp>
        <p:nvSpPr>
          <p:cNvPr id="20" name="Text Placeholder 19">
            <a:extLst>
              <a:ext uri="{FF2B5EF4-FFF2-40B4-BE49-F238E27FC236}">
                <a16:creationId xmlns:a16="http://schemas.microsoft.com/office/drawing/2014/main" id="{DD2E6CBE-74EE-4EC6-97D7-36D6F95ED203}"/>
              </a:ext>
            </a:extLst>
          </p:cNvPr>
          <p:cNvSpPr>
            <a:spLocks noGrp="1"/>
          </p:cNvSpPr>
          <p:nvPr>
            <p:ph type="body" sz="quarter" idx="16"/>
          </p:nvPr>
        </p:nvSpPr>
        <p:spPr>
          <a:xfrm>
            <a:off x="4445432" y="3068555"/>
            <a:ext cx="3276000" cy="360445"/>
          </a:xfrm>
        </p:spPr>
        <p:txBody>
          <a:bodyPr>
            <a:normAutofit lnSpcReduction="10000"/>
          </a:bodyPr>
          <a:lstStyle/>
          <a:p>
            <a:r>
              <a:rPr lang="fr-FR" dirty="0">
                <a:solidFill>
                  <a:schemeClr val="accent3">
                    <a:lumMod val="40000"/>
                    <a:lumOff val="60000"/>
                  </a:schemeClr>
                </a:solidFill>
              </a:rPr>
              <a:t>Content-</a:t>
            </a:r>
            <a:r>
              <a:rPr lang="fr-FR" dirty="0" err="1">
                <a:solidFill>
                  <a:schemeClr val="accent3">
                    <a:lumMod val="40000"/>
                    <a:lumOff val="60000"/>
                  </a:schemeClr>
                </a:solidFill>
              </a:rPr>
              <a:t>based</a:t>
            </a:r>
            <a:r>
              <a:rPr lang="fr-FR" dirty="0">
                <a:solidFill>
                  <a:schemeClr val="accent3">
                    <a:lumMod val="40000"/>
                    <a:lumOff val="60000"/>
                  </a:schemeClr>
                </a:solidFill>
              </a:rPr>
              <a:t> </a:t>
            </a:r>
            <a:r>
              <a:rPr lang="fr-FR" dirty="0" err="1">
                <a:solidFill>
                  <a:schemeClr val="accent3">
                    <a:lumMod val="40000"/>
                    <a:lumOff val="60000"/>
                  </a:schemeClr>
                </a:solidFill>
              </a:rPr>
              <a:t>recommenders</a:t>
            </a:r>
            <a:endParaRPr lang="en-US" dirty="0">
              <a:solidFill>
                <a:schemeClr val="accent3">
                  <a:lumMod val="40000"/>
                  <a:lumOff val="60000"/>
                </a:schemeClr>
              </a:solidFill>
            </a:endParaRPr>
          </a:p>
        </p:txBody>
      </p:sp>
      <p:sp>
        <p:nvSpPr>
          <p:cNvPr id="21" name="Text Placeholder 20">
            <a:extLst>
              <a:ext uri="{FF2B5EF4-FFF2-40B4-BE49-F238E27FC236}">
                <a16:creationId xmlns:a16="http://schemas.microsoft.com/office/drawing/2014/main" id="{839944D4-2F2D-438D-93AE-CFC498C791DD}"/>
              </a:ext>
            </a:extLst>
          </p:cNvPr>
          <p:cNvSpPr>
            <a:spLocks noGrp="1"/>
          </p:cNvSpPr>
          <p:nvPr>
            <p:ph type="body" sz="quarter" idx="17"/>
          </p:nvPr>
        </p:nvSpPr>
        <p:spPr>
          <a:xfrm>
            <a:off x="8207999" y="3857676"/>
            <a:ext cx="3585071" cy="2520712"/>
          </a:xfrm>
        </p:spPr>
        <p:txBody>
          <a:bodyPr/>
          <a:lstStyle/>
          <a:p>
            <a:r>
              <a:rPr lang="fr-FR" dirty="0"/>
              <a:t>ces systèmes tentent de prédire le classement ou les préférences qu'un utilisateur attribuerait à un élément en fonction des classements antérieurs et des préférences d'autres utilisateurs. Les filtres collaboratifs ne nécessitent pas de métadonnées d'élément, contrairement à leurs équivalents basés sur le contenu.</a:t>
            </a:r>
          </a:p>
          <a:p>
            <a:pPr marL="0" indent="0">
              <a:buNone/>
            </a:pPr>
            <a:endParaRPr lang="en-US" noProof="1"/>
          </a:p>
        </p:txBody>
      </p:sp>
      <p:sp>
        <p:nvSpPr>
          <p:cNvPr id="22" name="Text Placeholder 21">
            <a:extLst>
              <a:ext uri="{FF2B5EF4-FFF2-40B4-BE49-F238E27FC236}">
                <a16:creationId xmlns:a16="http://schemas.microsoft.com/office/drawing/2014/main" id="{D0937D34-C77C-4A01-8453-A119A44FEA1D}"/>
              </a:ext>
            </a:extLst>
          </p:cNvPr>
          <p:cNvSpPr>
            <a:spLocks noGrp="1"/>
          </p:cNvSpPr>
          <p:nvPr>
            <p:ph type="body" sz="quarter" idx="18"/>
          </p:nvPr>
        </p:nvSpPr>
        <p:spPr>
          <a:xfrm>
            <a:off x="8208000" y="3068555"/>
            <a:ext cx="3276000" cy="360445"/>
          </a:xfrm>
        </p:spPr>
        <p:txBody>
          <a:bodyPr>
            <a:normAutofit lnSpcReduction="10000"/>
          </a:bodyPr>
          <a:lstStyle/>
          <a:p>
            <a:r>
              <a:rPr lang="fr-FR" dirty="0">
                <a:solidFill>
                  <a:schemeClr val="accent3">
                    <a:lumMod val="40000"/>
                    <a:lumOff val="60000"/>
                  </a:schemeClr>
                </a:solidFill>
              </a:rPr>
              <a:t>Collaborative </a:t>
            </a:r>
            <a:r>
              <a:rPr lang="fr-FR" dirty="0" err="1">
                <a:solidFill>
                  <a:schemeClr val="accent3">
                    <a:lumMod val="40000"/>
                    <a:lumOff val="60000"/>
                  </a:schemeClr>
                </a:solidFill>
              </a:rPr>
              <a:t>filtering</a:t>
            </a:r>
            <a:r>
              <a:rPr lang="fr-FR" dirty="0">
                <a:solidFill>
                  <a:schemeClr val="accent3">
                    <a:lumMod val="40000"/>
                    <a:lumOff val="60000"/>
                  </a:schemeClr>
                </a:solidFill>
              </a:rPr>
              <a:t> engines </a:t>
            </a:r>
            <a:endParaRPr lang="en-US" dirty="0">
              <a:solidFill>
                <a:schemeClr val="accent3">
                  <a:lumMod val="40000"/>
                  <a:lumOff val="60000"/>
                </a:schemeClr>
              </a:solidFill>
            </a:endParaRPr>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a:off x="722099" y="1231348"/>
            <a:ext cx="6297266"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1299719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B42E6E2-54ED-458F-B7A8-C0FD8C6332F3}"/>
              </a:ext>
              <a:ext uri="{C183D7F6-B498-43B3-948B-1728B52AA6E4}">
                <adec:decorative xmlns:adec="http://schemas.microsoft.com/office/drawing/2017/decorative" val="1"/>
              </a:ext>
            </a:extLst>
          </p:cNvPr>
          <p:cNvSpPr/>
          <p:nvPr/>
        </p:nvSpPr>
        <p:spPr>
          <a:xfrm>
            <a:off x="-469202" y="931584"/>
            <a:ext cx="8550884" cy="744071"/>
          </a:xfrm>
          <a:prstGeom prst="roundRect">
            <a:avLst>
              <a:gd name="adj" fmla="val 50000"/>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a:t>
            </a:r>
          </a:p>
          <a:p>
            <a:r>
              <a:rPr lang="en-US" dirty="0">
                <a:solidFill>
                  <a:srgbClr val="FFC000"/>
                </a:solidFill>
              </a:rPr>
              <a:t>          </a:t>
            </a:r>
            <a:r>
              <a:rPr lang="fr-FR" sz="2000" b="1" dirty="0">
                <a:solidFill>
                  <a:schemeClr val="accent2">
                    <a:lumMod val="40000"/>
                    <a:lumOff val="60000"/>
                  </a:schemeClr>
                </a:solidFill>
              </a:rPr>
              <a:t>Pourquoi le content-</a:t>
            </a:r>
            <a:r>
              <a:rPr lang="fr-FR" sz="2000" b="1" dirty="0" err="1">
                <a:solidFill>
                  <a:schemeClr val="accent2">
                    <a:lumMod val="40000"/>
                    <a:lumOff val="60000"/>
                  </a:schemeClr>
                </a:solidFill>
              </a:rPr>
              <a:t>based</a:t>
            </a:r>
            <a:r>
              <a:rPr lang="fr-FR" sz="2000" b="1" dirty="0">
                <a:solidFill>
                  <a:schemeClr val="accent2">
                    <a:lumMod val="40000"/>
                    <a:lumOff val="60000"/>
                  </a:schemeClr>
                </a:solidFill>
              </a:rPr>
              <a:t> </a:t>
            </a:r>
            <a:r>
              <a:rPr lang="fr-FR" sz="2000" b="1" dirty="0" err="1">
                <a:solidFill>
                  <a:schemeClr val="accent2">
                    <a:lumMod val="40000"/>
                    <a:lumOff val="60000"/>
                  </a:schemeClr>
                </a:solidFill>
              </a:rPr>
              <a:t>recommender</a:t>
            </a:r>
            <a:r>
              <a:rPr lang="fr-FR" sz="2000" b="1" dirty="0">
                <a:solidFill>
                  <a:schemeClr val="accent2">
                    <a:lumMod val="40000"/>
                    <a:lumOff val="60000"/>
                  </a:schemeClr>
                </a:solidFill>
              </a:rPr>
              <a:t> system ?</a:t>
            </a:r>
          </a:p>
          <a:p>
            <a:pPr lvl="0">
              <a:lnSpc>
                <a:spcPct val="100000"/>
              </a:lnSpc>
            </a:pPr>
            <a:endParaRPr lang="en-US" sz="2800" dirty="0"/>
          </a:p>
        </p:txBody>
      </p:sp>
      <p:sp>
        <p:nvSpPr>
          <p:cNvPr id="3" name="Rectangle 2">
            <a:extLst>
              <a:ext uri="{FF2B5EF4-FFF2-40B4-BE49-F238E27FC236}">
                <a16:creationId xmlns:a16="http://schemas.microsoft.com/office/drawing/2014/main" id="{DE5B57A9-52B3-4219-B0EC-0AB7419FA1B6}"/>
              </a:ext>
              <a:ext uri="{C183D7F6-B498-43B3-948B-1728B52AA6E4}">
                <adec:decorative xmlns:adec="http://schemas.microsoft.com/office/drawing/2017/decorative" val="1"/>
              </a:ext>
            </a:extLst>
          </p:cNvPr>
          <p:cNvSpPr/>
          <p:nvPr/>
        </p:nvSpPr>
        <p:spPr>
          <a:xfrm>
            <a:off x="206457" y="2214282"/>
            <a:ext cx="11399095" cy="3420036"/>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2">
                    <a:lumMod val="75000"/>
                  </a:schemeClr>
                </a:solidFill>
              </a:rPr>
              <a:t>Le Content-</a:t>
            </a:r>
            <a:r>
              <a:rPr lang="fr-FR" dirty="0" err="1">
                <a:solidFill>
                  <a:schemeClr val="tx2">
                    <a:lumMod val="75000"/>
                  </a:schemeClr>
                </a:solidFill>
              </a:rPr>
              <a:t>based</a:t>
            </a:r>
            <a:r>
              <a:rPr lang="fr-FR" dirty="0">
                <a:solidFill>
                  <a:schemeClr val="tx2">
                    <a:lumMod val="75000"/>
                  </a:schemeClr>
                </a:solidFill>
              </a:rPr>
              <a:t> </a:t>
            </a:r>
            <a:r>
              <a:rPr lang="fr-FR" dirty="0" err="1">
                <a:solidFill>
                  <a:schemeClr val="tx2">
                    <a:lumMod val="75000"/>
                  </a:schemeClr>
                </a:solidFill>
              </a:rPr>
              <a:t>recommender</a:t>
            </a:r>
            <a:r>
              <a:rPr lang="fr-FR" dirty="0">
                <a:solidFill>
                  <a:schemeClr val="tx2">
                    <a:lumMod val="75000"/>
                  </a:schemeClr>
                </a:solidFill>
              </a:rPr>
              <a:t> system se base toujours sur l’ensemble des données qu’il procède,</a:t>
            </a:r>
          </a:p>
          <a:p>
            <a:r>
              <a:rPr lang="fr-FR" dirty="0">
                <a:solidFill>
                  <a:schemeClr val="tx2">
                    <a:lumMod val="75000"/>
                  </a:schemeClr>
                </a:solidFill>
              </a:rPr>
              <a:t> Dans le cas d’un système de recommandation pour les films, il vous recommande un film qui ressemble aux films que vous avez déjà regardé ou aimé, pour les livres il fait le même traitement.</a:t>
            </a:r>
          </a:p>
          <a:p>
            <a:r>
              <a:rPr lang="fr-FR" dirty="0">
                <a:solidFill>
                  <a:schemeClr val="tx2">
                    <a:lumMod val="75000"/>
                  </a:schemeClr>
                </a:solidFill>
              </a:rPr>
              <a:t>Dans notre cas, il compare  votre article avec les articles  des conférences qu’il procède dans son data-set,  il vous recommande donc la conférence dont les articles ressemblent à votre article.</a:t>
            </a:r>
          </a:p>
        </p:txBody>
      </p:sp>
    </p:spTree>
    <p:extLst>
      <p:ext uri="{BB962C8B-B14F-4D97-AF65-F5344CB8AC3E}">
        <p14:creationId xmlns:p14="http://schemas.microsoft.com/office/powerpoint/2010/main" val="309788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0" y="0"/>
            <a:ext cx="6096000" cy="6858000"/>
          </a:xfrm>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517776" y="1035558"/>
            <a:ext cx="7732059" cy="3173506"/>
          </a:xfrm>
        </p:spPr>
        <p:txBody>
          <a:bodyPr>
            <a:normAutofit/>
          </a:bodyPr>
          <a:lstStyle/>
          <a:p>
            <a:r>
              <a:rPr lang="en-US" sz="4900" dirty="0">
                <a:solidFill>
                  <a:srgbClr val="DC9C70"/>
                </a:solidFill>
              </a:rPr>
              <a:t>Language de </a:t>
            </a:r>
            <a:r>
              <a:rPr lang="en-US" sz="4900" dirty="0" err="1">
                <a:solidFill>
                  <a:srgbClr val="DC9C70"/>
                </a:solidFill>
              </a:rPr>
              <a:t>programation</a:t>
            </a:r>
            <a:endParaRPr lang="en-US" dirty="0">
              <a:solidFill>
                <a:srgbClr val="DC9C70"/>
              </a:solidFill>
            </a:endParaRP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5517776" y="3441357"/>
            <a:ext cx="5428129" cy="1156312"/>
          </a:xfrm>
        </p:spPr>
        <p:txBody>
          <a:bodyPr>
            <a:normAutofit/>
          </a:bodyPr>
          <a:lstStyle/>
          <a:p>
            <a:r>
              <a:rPr lang="en-US" sz="4000" dirty="0">
                <a:solidFill>
                  <a:srgbClr val="7030A0"/>
                </a:solidFill>
              </a:rPr>
              <a:t>PYTHON</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5</a:t>
            </a:fld>
            <a:endParaRPr lang="en-US" dirty="0"/>
          </a:p>
        </p:txBody>
      </p:sp>
    </p:spTree>
    <p:extLst>
      <p:ext uri="{BB962C8B-B14F-4D97-AF65-F5344CB8AC3E}">
        <p14:creationId xmlns:p14="http://schemas.microsoft.com/office/powerpoint/2010/main" val="3578503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3016B-3038-407A-8678-6DCD461CFEB8}"/>
              </a:ext>
            </a:extLst>
          </p:cNvPr>
          <p:cNvSpPr>
            <a:spLocks noGrp="1"/>
          </p:cNvSpPr>
          <p:nvPr>
            <p:ph type="title"/>
          </p:nvPr>
        </p:nvSpPr>
        <p:spPr/>
        <p:txBody>
          <a:bodyPr>
            <a:normAutofit/>
          </a:bodyPr>
          <a:lstStyle/>
          <a:p>
            <a:r>
              <a:rPr lang="fr-FR" dirty="0"/>
              <a:t>Collection des données</a:t>
            </a:r>
          </a:p>
        </p:txBody>
      </p:sp>
      <p:pic>
        <p:nvPicPr>
          <p:cNvPr id="3" name="Picture 6" descr="RÃ©sultat de recherche d'images pour &quot;hackers&quot;">
            <a:extLst>
              <a:ext uri="{FF2B5EF4-FFF2-40B4-BE49-F238E27FC236}">
                <a16:creationId xmlns:a16="http://schemas.microsoft.com/office/drawing/2014/main" id="{8754EAF2-FA4D-4DBD-A17E-BECC5B38CA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2234" y="0"/>
            <a:ext cx="640976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5EC15F64-D996-49D3-8D17-19420683F1AE}"/>
              </a:ext>
              <a:ext uri="{C183D7F6-B498-43B3-948B-1728B52AA6E4}">
                <adec:decorative xmlns:adec="http://schemas.microsoft.com/office/drawing/2017/decorative" val="1"/>
              </a:ext>
            </a:extLst>
          </p:cNvPr>
          <p:cNvSpPr/>
          <p:nvPr/>
        </p:nvSpPr>
        <p:spPr>
          <a:xfrm>
            <a:off x="-330249" y="2075612"/>
            <a:ext cx="3145168" cy="744071"/>
          </a:xfrm>
          <a:prstGeom prst="roundRect">
            <a:avLst>
              <a:gd name="adj" fmla="val 50000"/>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a:t>
            </a:r>
          </a:p>
          <a:p>
            <a:r>
              <a:rPr lang="fr-FR" sz="2000" b="1" dirty="0"/>
              <a:t>            </a:t>
            </a:r>
            <a:r>
              <a:rPr lang="fr-FR" sz="3000" b="1" dirty="0" err="1"/>
              <a:t>Scraping</a:t>
            </a:r>
            <a:r>
              <a:rPr lang="fr-FR" sz="2000" b="1" dirty="0"/>
              <a:t>  </a:t>
            </a:r>
          </a:p>
          <a:p>
            <a:pPr lvl="0">
              <a:lnSpc>
                <a:spcPct val="100000"/>
              </a:lnSpc>
            </a:pPr>
            <a:endParaRPr lang="en-US" sz="2800" dirty="0"/>
          </a:p>
        </p:txBody>
      </p:sp>
      <p:sp>
        <p:nvSpPr>
          <p:cNvPr id="5" name="TextBox 4">
            <a:extLst>
              <a:ext uri="{FF2B5EF4-FFF2-40B4-BE49-F238E27FC236}">
                <a16:creationId xmlns:a16="http://schemas.microsoft.com/office/drawing/2014/main" id="{13D38621-1D55-4788-AF28-42F3573BACE4}"/>
              </a:ext>
            </a:extLst>
          </p:cNvPr>
          <p:cNvSpPr txBox="1"/>
          <p:nvPr/>
        </p:nvSpPr>
        <p:spPr>
          <a:xfrm>
            <a:off x="331693" y="3429000"/>
            <a:ext cx="5221941" cy="1477328"/>
          </a:xfrm>
          <a:prstGeom prst="rect">
            <a:avLst/>
          </a:prstGeom>
          <a:noFill/>
        </p:spPr>
        <p:txBody>
          <a:bodyPr wrap="square" rtlCol="0">
            <a:spAutoFit/>
          </a:bodyPr>
          <a:lstStyle/>
          <a:p>
            <a:r>
              <a:rPr lang="fr-FR" dirty="0"/>
              <a:t>Pour effectuer la collection des titres des articles de chaque conférence à travers son site web, on a utilisé un code python qui fait le </a:t>
            </a:r>
            <a:r>
              <a:rPr lang="fr-FR" dirty="0" err="1"/>
              <a:t>Scraping</a:t>
            </a:r>
            <a:r>
              <a:rPr lang="fr-FR" dirty="0"/>
              <a:t>, avec la bibliothèque </a:t>
            </a:r>
            <a:r>
              <a:rPr lang="fr-FR" dirty="0" err="1"/>
              <a:t>Beautiful</a:t>
            </a:r>
            <a:r>
              <a:rPr lang="fr-FR" dirty="0"/>
              <a:t> </a:t>
            </a:r>
            <a:r>
              <a:rPr lang="fr-FR" dirty="0" err="1"/>
              <a:t>Soup</a:t>
            </a:r>
            <a:r>
              <a:rPr lang="fr-FR" dirty="0"/>
              <a:t>.</a:t>
            </a:r>
          </a:p>
          <a:p>
            <a:endParaRPr lang="fr-FR" dirty="0"/>
          </a:p>
        </p:txBody>
      </p:sp>
    </p:spTree>
    <p:extLst>
      <p:ext uri="{BB962C8B-B14F-4D97-AF65-F5344CB8AC3E}">
        <p14:creationId xmlns:p14="http://schemas.microsoft.com/office/powerpoint/2010/main" val="4268391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3EE62A-A9F0-4173-B45D-257076CCA990}"/>
              </a:ext>
            </a:extLst>
          </p:cNvPr>
          <p:cNvPicPr>
            <a:picLocks noChangeAspect="1"/>
          </p:cNvPicPr>
          <p:nvPr/>
        </p:nvPicPr>
        <p:blipFill>
          <a:blip r:embed="rId2"/>
          <a:stretch>
            <a:fillRect/>
          </a:stretch>
        </p:blipFill>
        <p:spPr>
          <a:xfrm>
            <a:off x="0" y="618565"/>
            <a:ext cx="7351707" cy="5271247"/>
          </a:xfrm>
          <a:prstGeom prst="rect">
            <a:avLst/>
          </a:prstGeom>
        </p:spPr>
      </p:pic>
      <p:sp>
        <p:nvSpPr>
          <p:cNvPr id="4" name="Right Brace 3">
            <a:extLst>
              <a:ext uri="{FF2B5EF4-FFF2-40B4-BE49-F238E27FC236}">
                <a16:creationId xmlns:a16="http://schemas.microsoft.com/office/drawing/2014/main" id="{32A71ED7-9AAE-4A4D-B05C-511668EAC87D}"/>
              </a:ext>
            </a:extLst>
          </p:cNvPr>
          <p:cNvSpPr/>
          <p:nvPr/>
        </p:nvSpPr>
        <p:spPr>
          <a:xfrm>
            <a:off x="7548282" y="2389094"/>
            <a:ext cx="425824" cy="6768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 name="TextBox 4">
            <a:extLst>
              <a:ext uri="{FF2B5EF4-FFF2-40B4-BE49-F238E27FC236}">
                <a16:creationId xmlns:a16="http://schemas.microsoft.com/office/drawing/2014/main" id="{4C9D0F72-1FAA-4412-BD4B-59FDBCC72065}"/>
              </a:ext>
            </a:extLst>
          </p:cNvPr>
          <p:cNvSpPr txBox="1"/>
          <p:nvPr/>
        </p:nvSpPr>
        <p:spPr>
          <a:xfrm>
            <a:off x="8170681" y="2012047"/>
            <a:ext cx="3935506" cy="1815882"/>
          </a:xfrm>
          <a:prstGeom prst="rect">
            <a:avLst/>
          </a:prstGeom>
          <a:noFill/>
        </p:spPr>
        <p:txBody>
          <a:bodyPr wrap="square" rtlCol="0">
            <a:spAutoFit/>
          </a:bodyPr>
          <a:lstStyle/>
          <a:p>
            <a:r>
              <a:rPr lang="fr-FR" sz="1400" dirty="0"/>
              <a:t>On lit le code HTML de la page, on remarque que les titres des articles se trouve dans </a:t>
            </a:r>
            <a:r>
              <a:rPr lang="fr-FR" sz="1400" dirty="0">
                <a:solidFill>
                  <a:srgbClr val="7030A0"/>
                </a:solidFill>
              </a:rPr>
              <a:t>l’étiquette </a:t>
            </a:r>
            <a:r>
              <a:rPr lang="fr-FR" sz="1400" dirty="0" err="1">
                <a:solidFill>
                  <a:srgbClr val="7030A0"/>
                </a:solidFill>
              </a:rPr>
              <a:t>dt</a:t>
            </a:r>
            <a:r>
              <a:rPr lang="fr-FR" sz="1400" dirty="0"/>
              <a:t>.</a:t>
            </a:r>
          </a:p>
          <a:p>
            <a:r>
              <a:rPr lang="fr-FR" sz="1400" dirty="0"/>
              <a:t>Donc on</a:t>
            </a:r>
            <a:r>
              <a:rPr lang="fr-FR" sz="1400" dirty="0">
                <a:solidFill>
                  <a:srgbClr val="7030A0"/>
                </a:solidFill>
              </a:rPr>
              <a:t> sélectionne </a:t>
            </a:r>
            <a:r>
              <a:rPr lang="fr-FR" sz="1400" dirty="0"/>
              <a:t>les données qui se trouve dans cette étiquette, et on affecte ces données à la liste </a:t>
            </a:r>
            <a:r>
              <a:rPr lang="fr-FR" sz="1400" dirty="0">
                <a:solidFill>
                  <a:srgbClr val="7030A0"/>
                </a:solidFill>
              </a:rPr>
              <a:t>hi.</a:t>
            </a:r>
          </a:p>
          <a:p>
            <a:endParaRPr lang="fr-FR" sz="1400" dirty="0">
              <a:solidFill>
                <a:srgbClr val="7030A0"/>
              </a:solidFill>
            </a:endParaRPr>
          </a:p>
          <a:p>
            <a:endParaRPr lang="fr-FR" sz="1400" dirty="0">
              <a:solidFill>
                <a:srgbClr val="7030A0"/>
              </a:solidFill>
            </a:endParaRPr>
          </a:p>
          <a:p>
            <a:endParaRPr lang="fr-FR" sz="1400" dirty="0"/>
          </a:p>
        </p:txBody>
      </p:sp>
      <p:sp>
        <p:nvSpPr>
          <p:cNvPr id="6" name="Right Brace 5">
            <a:extLst>
              <a:ext uri="{FF2B5EF4-FFF2-40B4-BE49-F238E27FC236}">
                <a16:creationId xmlns:a16="http://schemas.microsoft.com/office/drawing/2014/main" id="{4E60A4A2-1BE7-4F41-A159-DAA77455B69B}"/>
              </a:ext>
            </a:extLst>
          </p:cNvPr>
          <p:cNvSpPr/>
          <p:nvPr/>
        </p:nvSpPr>
        <p:spPr>
          <a:xfrm>
            <a:off x="7494493" y="3827929"/>
            <a:ext cx="425824" cy="15060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TextBox 6">
            <a:extLst>
              <a:ext uri="{FF2B5EF4-FFF2-40B4-BE49-F238E27FC236}">
                <a16:creationId xmlns:a16="http://schemas.microsoft.com/office/drawing/2014/main" id="{C2A334BB-E61C-49D5-94DA-4BEC893F03D0}"/>
              </a:ext>
            </a:extLst>
          </p:cNvPr>
          <p:cNvSpPr txBox="1"/>
          <p:nvPr/>
        </p:nvSpPr>
        <p:spPr>
          <a:xfrm>
            <a:off x="8292352" y="4182035"/>
            <a:ext cx="3935506" cy="1384995"/>
          </a:xfrm>
          <a:prstGeom prst="rect">
            <a:avLst/>
          </a:prstGeom>
          <a:noFill/>
        </p:spPr>
        <p:txBody>
          <a:bodyPr wrap="square" rtlCol="0">
            <a:spAutoFit/>
          </a:bodyPr>
          <a:lstStyle/>
          <a:p>
            <a:r>
              <a:rPr lang="fr-FR" sz="1400" dirty="0"/>
              <a:t>Dans cette partie, on écrit les titres des articles ligne par ligne dans une data-set qui porte le nom de la conférence.</a:t>
            </a:r>
            <a:endParaRPr lang="fr-FR" sz="1400" dirty="0">
              <a:solidFill>
                <a:srgbClr val="7030A0"/>
              </a:solidFill>
            </a:endParaRPr>
          </a:p>
          <a:p>
            <a:endParaRPr lang="fr-FR" sz="1400" dirty="0">
              <a:solidFill>
                <a:srgbClr val="7030A0"/>
              </a:solidFill>
            </a:endParaRPr>
          </a:p>
          <a:p>
            <a:endParaRPr lang="fr-FR" sz="1400" dirty="0">
              <a:solidFill>
                <a:srgbClr val="7030A0"/>
              </a:solidFill>
            </a:endParaRPr>
          </a:p>
          <a:p>
            <a:endParaRPr lang="fr-FR" sz="1400" dirty="0"/>
          </a:p>
        </p:txBody>
      </p:sp>
    </p:spTree>
    <p:extLst>
      <p:ext uri="{BB962C8B-B14F-4D97-AF65-F5344CB8AC3E}">
        <p14:creationId xmlns:p14="http://schemas.microsoft.com/office/powerpoint/2010/main" val="3249405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F342-1D48-445C-84C0-6F97F27C41CA}"/>
              </a:ext>
            </a:extLst>
          </p:cNvPr>
          <p:cNvSpPr>
            <a:spLocks noGrp="1"/>
          </p:cNvSpPr>
          <p:nvPr>
            <p:ph type="title"/>
          </p:nvPr>
        </p:nvSpPr>
        <p:spPr/>
        <p:txBody>
          <a:bodyPr>
            <a:normAutofit/>
          </a:bodyPr>
          <a:lstStyle/>
          <a:p>
            <a:r>
              <a:rPr lang="fr-FR" sz="4800" dirty="0"/>
              <a:t>DATA-SET</a:t>
            </a:r>
          </a:p>
        </p:txBody>
      </p:sp>
      <p:sp>
        <p:nvSpPr>
          <p:cNvPr id="4" name="Rectangle 3">
            <a:extLst>
              <a:ext uri="{FF2B5EF4-FFF2-40B4-BE49-F238E27FC236}">
                <a16:creationId xmlns:a16="http://schemas.microsoft.com/office/drawing/2014/main" id="{2BF633ED-12CE-43F3-8EA2-43E7847066F2}"/>
              </a:ext>
            </a:extLst>
          </p:cNvPr>
          <p:cNvSpPr/>
          <p:nvPr/>
        </p:nvSpPr>
        <p:spPr>
          <a:xfrm>
            <a:off x="394447" y="1961942"/>
            <a:ext cx="4710953" cy="4647811"/>
          </a:xfrm>
          <a:prstGeom prst="rect">
            <a:avLst/>
          </a:prstGeom>
        </p:spPr>
        <p:txBody>
          <a:bodyPr wrap="square">
            <a:spAutoFit/>
          </a:bodyPr>
          <a:lstStyle/>
          <a:p>
            <a:pPr>
              <a:lnSpc>
                <a:spcPct val="120000"/>
              </a:lnSpc>
              <a:spcAft>
                <a:spcPts val="1000"/>
              </a:spcAft>
            </a:pPr>
            <a:r>
              <a:rPr lang="fr-FR" dirty="0">
                <a:latin typeface="Calibri" panose="020F0502020204030204" pitchFamily="34" charset="0"/>
                <a:ea typeface="Times New Roman" panose="02020603050405020304" pitchFamily="18" charset="0"/>
                <a:cs typeface="Times New Roman" panose="02020603050405020304" pitchFamily="18" charset="0"/>
              </a:rPr>
              <a:t>Nous avons créé une data-set principale appelée conferences.csv : cette data-set contient les noms des conférences majeurs dans le domaine Informatique. Pour chaque conférence on associe une data-set qui contient les titres des articles acceptés dans l’édition précédente de cette conférence.</a:t>
            </a:r>
          </a:p>
          <a:p>
            <a:pPr>
              <a:lnSpc>
                <a:spcPct val="120000"/>
              </a:lnSpc>
              <a:spcAft>
                <a:spcPts val="1000"/>
              </a:spcAft>
            </a:pPr>
            <a:r>
              <a:rPr lang="fr-FR" dirty="0"/>
              <a:t>A la base de toutes ces données notre programme sera assez intelligent pour décider qu’elles sont les conférences où notre chercheur a les meilleures chances que sont article soit accepté.</a:t>
            </a:r>
          </a:p>
          <a:p>
            <a:pPr>
              <a:lnSpc>
                <a:spcPct val="120000"/>
              </a:lnSpc>
              <a:spcAft>
                <a:spcPts val="1000"/>
              </a:spcAft>
            </a:pPr>
            <a:endParaRPr lang="fr-FR" dirty="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6" name="Content Placeholder 4" descr="Charts">
            <a:extLst>
              <a:ext uri="{FF2B5EF4-FFF2-40B4-BE49-F238E27FC236}">
                <a16:creationId xmlns:a16="http://schemas.microsoft.com/office/drawing/2014/main" id="{377076B7-ABAB-4DEA-82D7-A691B0C24893}"/>
              </a:ext>
            </a:extLst>
          </p:cNvPr>
          <p:cNvPicPr>
            <a:picLocks noChangeAspect="1"/>
          </p:cNvPicPr>
          <p:nvPr/>
        </p:nvPicPr>
        <p:blipFill rotWithShape="1">
          <a:blip r:embed="rId2" cstate="screen">
            <a:extLst>
              <a:ext uri="{28A0092B-C50C-407E-A947-70E740481C1C}">
                <a14:useLocalDpi xmlns:a14="http://schemas.microsoft.com/office/drawing/2010/main"/>
              </a:ext>
            </a:extLst>
          </a:blip>
          <a:stretch/>
        </p:blipFill>
        <p:spPr>
          <a:xfrm>
            <a:off x="5167289" y="1922079"/>
            <a:ext cx="6576476" cy="4432508"/>
          </a:xfrm>
          <a:prstGeom prst="rect">
            <a:avLst/>
          </a:prstGeom>
        </p:spPr>
      </p:pic>
    </p:spTree>
    <p:extLst>
      <p:ext uri="{BB962C8B-B14F-4D97-AF65-F5344CB8AC3E}">
        <p14:creationId xmlns:p14="http://schemas.microsoft.com/office/powerpoint/2010/main" val="713583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0221A7-961A-40EC-BCBD-51BACDE66563}"/>
              </a:ext>
            </a:extLst>
          </p:cNvPr>
          <p:cNvPicPr>
            <a:picLocks noChangeAspect="1"/>
          </p:cNvPicPr>
          <p:nvPr/>
        </p:nvPicPr>
        <p:blipFill>
          <a:blip r:embed="rId2"/>
          <a:stretch>
            <a:fillRect/>
          </a:stretch>
        </p:blipFill>
        <p:spPr>
          <a:xfrm>
            <a:off x="98612" y="1784075"/>
            <a:ext cx="5060576" cy="2891018"/>
          </a:xfrm>
          <a:prstGeom prst="rect">
            <a:avLst/>
          </a:prstGeom>
        </p:spPr>
      </p:pic>
      <p:cxnSp>
        <p:nvCxnSpPr>
          <p:cNvPr id="7" name="Straight Connector 6">
            <a:extLst>
              <a:ext uri="{FF2B5EF4-FFF2-40B4-BE49-F238E27FC236}">
                <a16:creationId xmlns:a16="http://schemas.microsoft.com/office/drawing/2014/main" id="{B41FA431-E9CC-4E2D-856C-4B85676FF75A}"/>
              </a:ext>
            </a:extLst>
          </p:cNvPr>
          <p:cNvCxnSpPr/>
          <p:nvPr/>
        </p:nvCxnSpPr>
        <p:spPr>
          <a:xfrm>
            <a:off x="156882" y="4047564"/>
            <a:ext cx="13491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BB77E6C-E51B-49F0-A70E-2956F40FBFE4}"/>
              </a:ext>
            </a:extLst>
          </p:cNvPr>
          <p:cNvPicPr>
            <a:picLocks noChangeAspect="1"/>
          </p:cNvPicPr>
          <p:nvPr/>
        </p:nvPicPr>
        <p:blipFill>
          <a:blip r:embed="rId3"/>
          <a:stretch>
            <a:fillRect/>
          </a:stretch>
        </p:blipFill>
        <p:spPr>
          <a:xfrm>
            <a:off x="5862919" y="728287"/>
            <a:ext cx="5776071" cy="2954665"/>
          </a:xfrm>
          <a:prstGeom prst="rect">
            <a:avLst/>
          </a:prstGeom>
        </p:spPr>
      </p:pic>
      <p:cxnSp>
        <p:nvCxnSpPr>
          <p:cNvPr id="11" name="Straight Connector 10">
            <a:extLst>
              <a:ext uri="{FF2B5EF4-FFF2-40B4-BE49-F238E27FC236}">
                <a16:creationId xmlns:a16="http://schemas.microsoft.com/office/drawing/2014/main" id="{C6C335AB-F715-469A-A2B7-F3C58ECA0CF7}"/>
              </a:ext>
            </a:extLst>
          </p:cNvPr>
          <p:cNvCxnSpPr/>
          <p:nvPr/>
        </p:nvCxnSpPr>
        <p:spPr>
          <a:xfrm>
            <a:off x="7982230" y="838200"/>
            <a:ext cx="17794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D2B1371-8A09-41C3-ADA8-6C30B6B91D96}"/>
              </a:ext>
            </a:extLst>
          </p:cNvPr>
          <p:cNvCxnSpPr>
            <a:cxnSpLocks/>
          </p:cNvCxnSpPr>
          <p:nvPr/>
        </p:nvCxnSpPr>
        <p:spPr>
          <a:xfrm flipV="1">
            <a:off x="1506070" y="858273"/>
            <a:ext cx="6539753" cy="31892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C5CDA2E-AD3A-4DC7-B116-7E5D8AE717C5}"/>
              </a:ext>
            </a:extLst>
          </p:cNvPr>
          <p:cNvPicPr>
            <a:picLocks noChangeAspect="1"/>
          </p:cNvPicPr>
          <p:nvPr/>
        </p:nvPicPr>
        <p:blipFill>
          <a:blip r:embed="rId4"/>
          <a:stretch>
            <a:fillRect/>
          </a:stretch>
        </p:blipFill>
        <p:spPr>
          <a:xfrm>
            <a:off x="5827060" y="3719812"/>
            <a:ext cx="5871881" cy="2956296"/>
          </a:xfrm>
          <a:prstGeom prst="rect">
            <a:avLst/>
          </a:prstGeom>
        </p:spPr>
      </p:pic>
      <p:cxnSp>
        <p:nvCxnSpPr>
          <p:cNvPr id="21" name="Straight Connector 20">
            <a:extLst>
              <a:ext uri="{FF2B5EF4-FFF2-40B4-BE49-F238E27FC236}">
                <a16:creationId xmlns:a16="http://schemas.microsoft.com/office/drawing/2014/main" id="{8F0EF6E2-0BC6-4497-ACB1-5E6C13D5FC01}"/>
              </a:ext>
            </a:extLst>
          </p:cNvPr>
          <p:cNvCxnSpPr/>
          <p:nvPr/>
        </p:nvCxnSpPr>
        <p:spPr>
          <a:xfrm>
            <a:off x="197224" y="4186518"/>
            <a:ext cx="194982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74E2BD7-A5AD-4869-8FDE-FFEF6EB3325E}"/>
              </a:ext>
            </a:extLst>
          </p:cNvPr>
          <p:cNvCxnSpPr/>
          <p:nvPr/>
        </p:nvCxnSpPr>
        <p:spPr>
          <a:xfrm>
            <a:off x="7705165" y="3810000"/>
            <a:ext cx="221876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E0250BA-3F84-4BFB-AB1C-47DD19A1868E}"/>
              </a:ext>
            </a:extLst>
          </p:cNvPr>
          <p:cNvCxnSpPr>
            <a:cxnSpLocks/>
          </p:cNvCxnSpPr>
          <p:nvPr/>
        </p:nvCxnSpPr>
        <p:spPr>
          <a:xfrm flipV="1">
            <a:off x="2147047" y="3801035"/>
            <a:ext cx="5634318" cy="3854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09EA8C0-78F5-4E9F-8541-4C1A0F0BC04D}"/>
              </a:ext>
            </a:extLst>
          </p:cNvPr>
          <p:cNvSpPr txBox="1"/>
          <p:nvPr/>
        </p:nvSpPr>
        <p:spPr>
          <a:xfrm>
            <a:off x="156882" y="4814046"/>
            <a:ext cx="5168152" cy="923330"/>
          </a:xfrm>
          <a:prstGeom prst="rect">
            <a:avLst/>
          </a:prstGeom>
          <a:noFill/>
        </p:spPr>
        <p:txBody>
          <a:bodyPr wrap="square" rtlCol="0">
            <a:spAutoFit/>
          </a:bodyPr>
          <a:lstStyle/>
          <a:p>
            <a:r>
              <a:rPr lang="fr-FR" dirty="0"/>
              <a:t>Pour chaque conférence dans conférences.csv on associe une data-set (fichier.csv) avec le nom de cette conférence.</a:t>
            </a:r>
          </a:p>
        </p:txBody>
      </p:sp>
    </p:spTree>
    <p:extLst>
      <p:ext uri="{BB962C8B-B14F-4D97-AF65-F5344CB8AC3E}">
        <p14:creationId xmlns:p14="http://schemas.microsoft.com/office/powerpoint/2010/main" val="195538388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4ABC737-7714-4383-83AA-9E7E16CCB4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13E99F-A368-412C-B268-19FC7C8FD479}">
  <ds:schemaRefs>
    <ds:schemaRef ds:uri="http://schemas.microsoft.com/sharepoint/v3/contenttype/forms"/>
  </ds:schemaRefs>
</ds:datastoreItem>
</file>

<file path=customXml/itemProps3.xml><?xml version="1.0" encoding="utf-8"?>
<ds:datastoreItem xmlns:ds="http://schemas.openxmlformats.org/officeDocument/2006/customXml" ds:itemID="{CDEF96C5-3DBB-474D-9A68-6602A116B4D3}">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Tech Dividend design</Template>
  <TotalTime>0</TotalTime>
  <Words>940</Words>
  <Application>Microsoft Office PowerPoint</Application>
  <PresentationFormat>Widescreen</PresentationFormat>
  <Paragraphs>66</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Black</vt:lpstr>
      <vt:lpstr>Calibri</vt:lpstr>
      <vt:lpstr>Calibri Light</vt:lpstr>
      <vt:lpstr>Gill Sans MT</vt:lpstr>
      <vt:lpstr>Wingdings 2</vt:lpstr>
      <vt:lpstr>Dividend</vt:lpstr>
      <vt:lpstr>PowerPoint Presentation</vt:lpstr>
      <vt:lpstr>SOMMAIRE</vt:lpstr>
      <vt:lpstr>Types de systems de recommandation </vt:lpstr>
      <vt:lpstr>PowerPoint Presentation</vt:lpstr>
      <vt:lpstr>Language de programation</vt:lpstr>
      <vt:lpstr>Collection des données</vt:lpstr>
      <vt:lpstr>PowerPoint Presentation</vt:lpstr>
      <vt:lpstr>DATA-SET</vt:lpstr>
      <vt:lpstr>PowerPoint Presentation</vt:lpstr>
      <vt:lpstr>Le Principe du programme</vt:lpstr>
      <vt:lpstr>    LE CODE</vt:lpstr>
      <vt:lpstr>PowerPoint Presentation</vt:lpstr>
      <vt:lpstr>PowerPoint Presentation</vt:lpstr>
      <vt:lpstr>PowerPoint Presentation</vt:lpstr>
      <vt:lpstr>PowerPoint Presentation</vt:lpstr>
      <vt:lpstr>Slide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2019-04-14T19:45:51Z</dcterms:created>
  <dcterms:modified xsi:type="dcterms:W3CDTF">2019-04-23T22:00:11Z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